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5" r:id="rId4"/>
    <p:sldId id="259" r:id="rId5"/>
    <p:sldId id="279" r:id="rId6"/>
    <p:sldId id="276" r:id="rId7"/>
    <p:sldId id="264" r:id="rId8"/>
    <p:sldId id="267" r:id="rId9"/>
    <p:sldId id="268" r:id="rId10"/>
    <p:sldId id="277" r:id="rId11"/>
    <p:sldId id="269" r:id="rId12"/>
    <p:sldId id="282" r:id="rId13"/>
    <p:sldId id="297" r:id="rId14"/>
    <p:sldId id="270" r:id="rId15"/>
    <p:sldId id="274" r:id="rId16"/>
    <p:sldId id="286" r:id="rId17"/>
    <p:sldId id="290" r:id="rId18"/>
    <p:sldId id="291" r:id="rId19"/>
    <p:sldId id="296" r:id="rId20"/>
    <p:sldId id="278" r:id="rId21"/>
    <p:sldId id="289" r:id="rId22"/>
    <p:sldId id="295" r:id="rId23"/>
    <p:sldId id="293" r:id="rId24"/>
    <p:sldId id="294" r:id="rId25"/>
    <p:sldId id="273" r:id="rId26"/>
    <p:sldId id="288" r:id="rId27"/>
    <p:sldId id="28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0" y="1686385"/>
            <a:ext cx="5654468" cy="2387600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Presentation title (max 4 lines)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0" y="4328429"/>
            <a:ext cx="5654468" cy="2380019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Author</a:t>
            </a:r>
          </a:p>
        </p:txBody>
      </p:sp>
    </p:spTree>
    <p:extLst>
      <p:ext uri="{BB962C8B-B14F-4D97-AF65-F5344CB8AC3E}">
        <p14:creationId xmlns:p14="http://schemas.microsoft.com/office/powerpoint/2010/main" val="726283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BA3DF2B-1666-415A-BC47-49E55259D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053477"/>
          </a:xfrm>
        </p:spPr>
        <p:txBody>
          <a:bodyPr/>
          <a:lstStyle/>
          <a:p>
            <a:r>
              <a:rPr lang="en-US" dirty="0"/>
              <a:t>Title here (2 lines max)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0526"/>
            <a:ext cx="10515600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58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52A39446-F44B-4952-8983-970440427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1087660"/>
          </a:xfrm>
        </p:spPr>
        <p:txBody>
          <a:bodyPr/>
          <a:lstStyle/>
          <a:p>
            <a:r>
              <a:rPr lang="en-US" dirty="0"/>
              <a:t>Title here (2 lines max)</a:t>
            </a:r>
          </a:p>
        </p:txBody>
      </p:sp>
    </p:spTree>
    <p:extLst>
      <p:ext uri="{BB962C8B-B14F-4D97-AF65-F5344CB8AC3E}">
        <p14:creationId xmlns:p14="http://schemas.microsoft.com/office/powerpoint/2010/main" val="826763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ag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2185923"/>
            <a:ext cx="10515600" cy="1087660"/>
          </a:xfrm>
        </p:spPr>
        <p:txBody>
          <a:bodyPr>
            <a:norm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Break Title</a:t>
            </a:r>
          </a:p>
        </p:txBody>
      </p:sp>
    </p:spTree>
    <p:extLst>
      <p:ext uri="{BB962C8B-B14F-4D97-AF65-F5344CB8AC3E}">
        <p14:creationId xmlns:p14="http://schemas.microsoft.com/office/powerpoint/2010/main" val="390579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01445396-F34C-4BF1-86B7-2C75E9E07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43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6936" y="2030506"/>
            <a:ext cx="92381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Page Break Title</a:t>
            </a:r>
          </a:p>
        </p:txBody>
      </p:sp>
    </p:spTree>
    <p:extLst>
      <p:ext uri="{BB962C8B-B14F-4D97-AF65-F5344CB8AC3E}">
        <p14:creationId xmlns:p14="http://schemas.microsoft.com/office/powerpoint/2010/main" val="503156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ground photo&amp;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7938"/>
            <a:ext cx="5289846" cy="1600200"/>
          </a:xfrm>
          <a:solidFill>
            <a:srgbClr val="FFFFFF">
              <a:alpha val="60000"/>
            </a:srgbClr>
          </a:solidFill>
        </p:spPr>
        <p:txBody>
          <a:bodyPr anchor="b"/>
          <a:lstStyle>
            <a:lvl1pPr marL="365760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" y="2356500"/>
            <a:ext cx="5289846" cy="3941750"/>
          </a:xfrm>
          <a:solidFill>
            <a:srgbClr val="FFFFFF">
              <a:alpha val="60000"/>
            </a:srgbClr>
          </a:solidFill>
        </p:spPr>
        <p:txBody>
          <a:bodyPr/>
          <a:lstStyle>
            <a:lvl1pPr marL="640080" indent="-285750">
              <a:buFont typeface="Arial" panose="020B0604020202020204" pitchFamily="34" charset="0"/>
              <a:buChar char="•"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85147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506DADA-F367-4F35-8635-7656B783B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148" y="435709"/>
            <a:ext cx="10977073" cy="931365"/>
          </a:xfrm>
        </p:spPr>
        <p:txBody>
          <a:bodyPr anchor="t">
            <a:normAutofit/>
          </a:bodyPr>
          <a:lstStyle>
            <a:lvl1pPr>
              <a:defRPr lang="en-US" sz="3600" b="1" kern="1200" baseline="0" dirty="0">
                <a:solidFill>
                  <a:srgbClr val="00336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Title here (2 lines max)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75161" y="1632247"/>
            <a:ext cx="5964965" cy="38115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598" y="1632246"/>
            <a:ext cx="5219178" cy="3811588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400">
                <a:solidFill>
                  <a:srgbClr val="3B3838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1969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6096537" y="2744330"/>
            <a:ext cx="5654138" cy="1289286"/>
          </a:xfrm>
        </p:spPr>
        <p:txBody>
          <a:bodyPr>
            <a:noAutofit/>
          </a:bodyPr>
          <a:lstStyle>
            <a:lvl1pPr algn="ctr">
              <a:defRPr sz="7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6096000" y="4358073"/>
            <a:ext cx="5654675" cy="1854200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rgbClr val="FFCD33"/>
                </a:solidFill>
              </a:defRPr>
            </a:lvl2pPr>
            <a:lvl3pPr marL="914400" indent="0" algn="ctr">
              <a:buNone/>
              <a:defRPr sz="2000">
                <a:solidFill>
                  <a:srgbClr val="FFCD33"/>
                </a:solidFill>
              </a:defRPr>
            </a:lvl3pPr>
            <a:lvl4pPr marL="1371600" indent="0" algn="ctr">
              <a:buNone/>
              <a:defRPr sz="2000">
                <a:solidFill>
                  <a:srgbClr val="FFCD33"/>
                </a:solidFill>
              </a:defRPr>
            </a:lvl4pPr>
            <a:lvl5pPr marL="1828800" indent="0" algn="ctr">
              <a:buNone/>
              <a:defRPr sz="2000">
                <a:solidFill>
                  <a:srgbClr val="FFCD33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0725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74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5245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3366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3B3838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3B3838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3B3838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B3838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B3838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Monitoring points </a:t>
            </a:r>
            <a:r>
              <a:rPr lang="en-US" dirty="0"/>
              <a:t>in the Dominican Republic for the IDB - update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0" y="3609972"/>
            <a:ext cx="5654468" cy="2380019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Project Personnel : </a:t>
            </a:r>
          </a:p>
          <a:p>
            <a:endParaRPr lang="en-US" dirty="0"/>
          </a:p>
          <a:p>
            <a:r>
              <a:rPr lang="en-US" b="1" dirty="0" smtClean="0"/>
              <a:t>Michael Gomez Selvaraj  &amp; team</a:t>
            </a:r>
          </a:p>
          <a:p>
            <a:endParaRPr lang="en-US" b="1" dirty="0" smtClean="0"/>
          </a:p>
          <a:p>
            <a:r>
              <a:rPr lang="en-US" dirty="0" smtClean="0"/>
              <a:t>Crops </a:t>
            </a:r>
            <a:r>
              <a:rPr lang="en-US" dirty="0"/>
              <a:t>for Nutrition and </a:t>
            </a:r>
            <a:r>
              <a:rPr lang="en-US" dirty="0" smtClean="0"/>
              <a:t>Health </a:t>
            </a:r>
          </a:p>
          <a:p>
            <a:r>
              <a:rPr lang="en-US" dirty="0" smtClean="0"/>
              <a:t>Phenomics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73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Image </a:t>
            </a:r>
            <a:r>
              <a:rPr lang="en-US" dirty="0"/>
              <a:t>C</a:t>
            </a:r>
            <a:r>
              <a:rPr lang="en-US" dirty="0" smtClean="0"/>
              <a:t>ollection</a:t>
            </a:r>
            <a:r>
              <a:rPr lang="en-US" dirty="0"/>
              <a:t>, C</a:t>
            </a:r>
            <a:r>
              <a:rPr lang="en-US" dirty="0" smtClean="0"/>
              <a:t>orrections and </a:t>
            </a:r>
            <a:r>
              <a:rPr lang="en-US" dirty="0"/>
              <a:t>M</a:t>
            </a:r>
            <a:r>
              <a:rPr lang="en-US" dirty="0" smtClean="0"/>
              <a:t>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6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Frequency of Satellite Images used in this study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669867" y="1250359"/>
            <a:ext cx="9102635" cy="43753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42657" y="5840961"/>
            <a:ext cx="2533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Total = 882 images</a:t>
            </a:r>
          </a:p>
        </p:txBody>
      </p:sp>
    </p:spTree>
    <p:extLst>
      <p:ext uri="{BB962C8B-B14F-4D97-AF65-F5344CB8AC3E}">
        <p14:creationId xmlns:p14="http://schemas.microsoft.com/office/powerpoint/2010/main" val="249399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corrections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69841" y="1044470"/>
            <a:ext cx="1680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Cloud Mask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3400" y="1593669"/>
            <a:ext cx="4865914" cy="4397828"/>
            <a:chOff x="441960" y="822958"/>
            <a:chExt cx="5379720" cy="550164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8098" t="6643" r="14522"/>
            <a:stretch/>
          </p:blipFill>
          <p:spPr>
            <a:xfrm>
              <a:off x="441960" y="822959"/>
              <a:ext cx="5379720" cy="550164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41960" y="822958"/>
              <a:ext cx="5379720" cy="5501641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195060" y="1593668"/>
            <a:ext cx="4865914" cy="4397827"/>
            <a:chOff x="6156960" y="822958"/>
            <a:chExt cx="5379720" cy="5501641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l="10574" t="6074" r="14717" b="321"/>
            <a:stretch/>
          </p:blipFill>
          <p:spPr>
            <a:xfrm>
              <a:off x="6156960" y="822958"/>
              <a:ext cx="5379720" cy="5501641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6156960" y="822958"/>
              <a:ext cx="5379720" cy="5501641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6944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Power of Vegetation </a:t>
            </a:r>
            <a:r>
              <a:rPr lang="en-US" dirty="0"/>
              <a:t>I</a:t>
            </a:r>
            <a:r>
              <a:rPr lang="en-US" dirty="0" smtClean="0"/>
              <a:t>ndex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9" y="3682012"/>
            <a:ext cx="5524500" cy="2905125"/>
          </a:xfrm>
          <a:prstGeom prst="rect">
            <a:avLst/>
          </a:prstGeom>
        </p:spPr>
      </p:pic>
      <p:pic>
        <p:nvPicPr>
          <p:cNvPr id="3076" name="Picture 4" descr="Normalized Difference Vegetation Index (NDVI) – Civilsdail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470" y="1000591"/>
            <a:ext cx="34099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eedQuest - Central information website for the global seed industr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849" y="1418602"/>
            <a:ext cx="6318194" cy="416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852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555" y="50158"/>
            <a:ext cx="10515600" cy="1053477"/>
          </a:xfrm>
        </p:spPr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1129933" y="576896"/>
            <a:ext cx="9805856" cy="5739834"/>
            <a:chOff x="1547944" y="0"/>
            <a:chExt cx="9763334" cy="6915491"/>
          </a:xfrm>
        </p:grpSpPr>
        <p:sp>
          <p:nvSpPr>
            <p:cNvPr id="40" name="Flowchart: Magnetic Disk 39"/>
            <p:cNvSpPr/>
            <p:nvPr/>
          </p:nvSpPr>
          <p:spPr>
            <a:xfrm>
              <a:off x="5450687" y="171724"/>
              <a:ext cx="1775741" cy="862149"/>
            </a:xfrm>
            <a:prstGeom prst="flowChartMagneticDisk">
              <a:avLst/>
            </a:prstGeom>
            <a:solidFill>
              <a:srgbClr val="E7E6E6">
                <a:lumMod val="75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Colección</a:t>
              </a: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de </a:t>
              </a:r>
              <a:r>
                <a:rPr kumimoji="0" lang="es-CO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datos</a:t>
              </a:r>
            </a:p>
          </p:txBody>
        </p:sp>
        <p:sp>
          <p:nvSpPr>
            <p:cNvPr id="41" name="Flowchart: Data 40"/>
            <p:cNvSpPr/>
            <p:nvPr/>
          </p:nvSpPr>
          <p:spPr>
            <a:xfrm>
              <a:off x="2402318" y="1306971"/>
              <a:ext cx="2412274" cy="557348"/>
            </a:xfrm>
            <a:prstGeom prst="flowChartInputOutput">
              <a:avLst/>
            </a:prstGeom>
            <a:solidFill>
              <a:srgbClr val="5B9BD5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Imágenes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2011 - 2019</a:t>
              </a:r>
            </a:p>
          </p:txBody>
        </p:sp>
        <p:sp>
          <p:nvSpPr>
            <p:cNvPr id="42" name="Flowchart: Data 41"/>
            <p:cNvSpPr/>
            <p:nvPr/>
          </p:nvSpPr>
          <p:spPr>
            <a:xfrm>
              <a:off x="7862523" y="1312548"/>
              <a:ext cx="2799805" cy="557348"/>
            </a:xfrm>
            <a:prstGeom prst="flowChartInputOutput">
              <a:avLst/>
            </a:prstGeom>
            <a:solidFill>
              <a:srgbClr val="5B9BD5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Encuesta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PATCA 2011-2019</a:t>
              </a:r>
            </a:p>
          </p:txBody>
        </p:sp>
        <p:sp>
          <p:nvSpPr>
            <p:cNvPr id="43" name="Flowchart: Alternate Process 42"/>
            <p:cNvSpPr/>
            <p:nvPr/>
          </p:nvSpPr>
          <p:spPr>
            <a:xfrm>
              <a:off x="2458924" y="3443113"/>
              <a:ext cx="2299063" cy="313509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Recorte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zona </a:t>
              </a: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estudio</a:t>
              </a:r>
            </a:p>
          </p:txBody>
        </p:sp>
        <p:sp>
          <p:nvSpPr>
            <p:cNvPr id="44" name="Flowchart: Alternate Process 43"/>
            <p:cNvSpPr/>
            <p:nvPr/>
          </p:nvSpPr>
          <p:spPr>
            <a:xfrm>
              <a:off x="2458924" y="2222101"/>
              <a:ext cx="2299063" cy="313509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Pre-</a:t>
              </a: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proceso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</a:t>
              </a: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imágenes</a:t>
              </a:r>
            </a:p>
          </p:txBody>
        </p:sp>
        <p:sp>
          <p:nvSpPr>
            <p:cNvPr id="45" name="Flowchart: Alternate Process 44"/>
            <p:cNvSpPr/>
            <p:nvPr/>
          </p:nvSpPr>
          <p:spPr>
            <a:xfrm>
              <a:off x="2458924" y="2832607"/>
              <a:ext cx="2299063" cy="313509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Mascara de nubes</a:t>
              </a:r>
            </a:p>
          </p:txBody>
        </p:sp>
        <p:sp>
          <p:nvSpPr>
            <p:cNvPr id="46" name="Flowchart: Alternate Process 45"/>
            <p:cNvSpPr/>
            <p:nvPr/>
          </p:nvSpPr>
          <p:spPr>
            <a:xfrm>
              <a:off x="2458924" y="4053619"/>
              <a:ext cx="2299063" cy="313509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Creación índices</a:t>
              </a:r>
            </a:p>
          </p:txBody>
        </p:sp>
        <p:sp>
          <p:nvSpPr>
            <p:cNvPr id="47" name="Flowchart: Alternate Process 46"/>
            <p:cNvSpPr/>
            <p:nvPr/>
          </p:nvSpPr>
          <p:spPr>
            <a:xfrm>
              <a:off x="8112894" y="2148920"/>
              <a:ext cx="2299063" cy="557349"/>
            </a:xfrm>
            <a:prstGeom prst="flowChartAlternateProcess">
              <a:avLst/>
            </a:prstGeom>
            <a:solidFill>
              <a:srgbClr val="70AD47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correcion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</a:t>
              </a: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datos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2011</a:t>
              </a:r>
              <a:r>
                <a:rPr kumimoji="0" lang="en-US" sz="1600" b="0" i="0" u="none" strike="noStrike" kern="0" cap="none" spc="0" normalizeH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- </a:t>
              </a: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 </a:t>
              </a: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línea base</a:t>
              </a:r>
            </a:p>
          </p:txBody>
        </p:sp>
        <p:sp>
          <p:nvSpPr>
            <p:cNvPr id="48" name="Flowchart: Alternate Process 47"/>
            <p:cNvSpPr/>
            <p:nvPr/>
          </p:nvSpPr>
          <p:spPr>
            <a:xfrm>
              <a:off x="2458924" y="4664125"/>
              <a:ext cx="2299063" cy="495299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Extracción de características</a:t>
              </a:r>
            </a:p>
          </p:txBody>
        </p:sp>
        <p:sp>
          <p:nvSpPr>
            <p:cNvPr id="49" name="Flowchart: Alternate Process 48"/>
            <p:cNvSpPr/>
            <p:nvPr/>
          </p:nvSpPr>
          <p:spPr>
            <a:xfrm>
              <a:off x="2463412" y="5353965"/>
              <a:ext cx="2294575" cy="592278"/>
            </a:xfrm>
            <a:prstGeom prst="flowChartAlternateProcess">
              <a:avLst/>
            </a:prstGeom>
            <a:solidFill>
              <a:srgbClr val="5B9BD5">
                <a:lumMod val="40000"/>
                <a:lumOff val="6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Métodos de tendencias y DPC*</a:t>
              </a:r>
            </a:p>
          </p:txBody>
        </p:sp>
        <p:sp>
          <p:nvSpPr>
            <p:cNvPr id="50" name="Flowchart: Connector 49"/>
            <p:cNvSpPr/>
            <p:nvPr/>
          </p:nvSpPr>
          <p:spPr>
            <a:xfrm>
              <a:off x="8247876" y="4353179"/>
              <a:ext cx="2029097" cy="903515"/>
            </a:xfrm>
            <a:prstGeom prst="flowChartConnector">
              <a:avLst/>
            </a:prstGeom>
            <a:solidFill>
              <a:srgbClr val="5B9BD5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Comparación 2014 - 2019 </a:t>
              </a:r>
            </a:p>
          </p:txBody>
        </p:sp>
        <p:cxnSp>
          <p:nvCxnSpPr>
            <p:cNvPr id="51" name="Elbow Connector 50"/>
            <p:cNvCxnSpPr>
              <a:stCxn id="47" idx="2"/>
              <a:endCxn id="43" idx="3"/>
            </p:cNvCxnSpPr>
            <p:nvPr/>
          </p:nvCxnSpPr>
          <p:spPr>
            <a:xfrm rot="5400000">
              <a:off x="6563408" y="900849"/>
              <a:ext cx="893599" cy="4504439"/>
            </a:xfrm>
            <a:prstGeom prst="bentConnector2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2" name="Straight Arrow Connector 51"/>
            <p:cNvCxnSpPr>
              <a:stCxn id="44" idx="2"/>
              <a:endCxn id="45" idx="0"/>
            </p:cNvCxnSpPr>
            <p:nvPr/>
          </p:nvCxnSpPr>
          <p:spPr>
            <a:xfrm>
              <a:off x="3608456" y="2535610"/>
              <a:ext cx="0" cy="29699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3" name="Straight Arrow Connector 52"/>
            <p:cNvCxnSpPr>
              <a:stCxn id="45" idx="2"/>
              <a:endCxn id="43" idx="0"/>
            </p:cNvCxnSpPr>
            <p:nvPr/>
          </p:nvCxnSpPr>
          <p:spPr>
            <a:xfrm>
              <a:off x="3608456" y="3146116"/>
              <a:ext cx="0" cy="29699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4" name="Straight Arrow Connector 53"/>
            <p:cNvCxnSpPr>
              <a:stCxn id="43" idx="2"/>
              <a:endCxn id="46" idx="0"/>
            </p:cNvCxnSpPr>
            <p:nvPr/>
          </p:nvCxnSpPr>
          <p:spPr>
            <a:xfrm>
              <a:off x="3608456" y="3756622"/>
              <a:ext cx="0" cy="29699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5" name="Straight Arrow Connector 54"/>
            <p:cNvCxnSpPr>
              <a:stCxn id="46" idx="2"/>
              <a:endCxn id="48" idx="0"/>
            </p:cNvCxnSpPr>
            <p:nvPr/>
          </p:nvCxnSpPr>
          <p:spPr>
            <a:xfrm>
              <a:off x="3608456" y="4367128"/>
              <a:ext cx="0" cy="296997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6" name="Straight Arrow Connector 55"/>
            <p:cNvCxnSpPr>
              <a:stCxn id="48" idx="2"/>
              <a:endCxn id="49" idx="0"/>
            </p:cNvCxnSpPr>
            <p:nvPr/>
          </p:nvCxnSpPr>
          <p:spPr>
            <a:xfrm>
              <a:off x="3608456" y="5159424"/>
              <a:ext cx="2244" cy="194541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57" name="Straight Arrow Connector 56"/>
            <p:cNvCxnSpPr>
              <a:stCxn id="47" idx="2"/>
              <a:endCxn id="50" idx="0"/>
            </p:cNvCxnSpPr>
            <p:nvPr/>
          </p:nvCxnSpPr>
          <p:spPr>
            <a:xfrm flipH="1">
              <a:off x="9262425" y="2706269"/>
              <a:ext cx="1" cy="1646910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58" name="Flowchart: Alternate Process 57"/>
            <p:cNvSpPr/>
            <p:nvPr/>
          </p:nvSpPr>
          <p:spPr>
            <a:xfrm>
              <a:off x="2384899" y="6255751"/>
              <a:ext cx="2447113" cy="517072"/>
            </a:xfrm>
            <a:prstGeom prst="flowChartAlternateProcess">
              <a:avLst/>
            </a:prstGeom>
            <a:solidFill>
              <a:srgbClr val="70AD47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Resultados de tendencias y DPC</a:t>
              </a:r>
            </a:p>
          </p:txBody>
        </p:sp>
        <p:cxnSp>
          <p:nvCxnSpPr>
            <p:cNvPr id="59" name="Straight Arrow Connector 58"/>
            <p:cNvCxnSpPr>
              <a:stCxn id="49" idx="2"/>
              <a:endCxn id="58" idx="0"/>
            </p:cNvCxnSpPr>
            <p:nvPr/>
          </p:nvCxnSpPr>
          <p:spPr>
            <a:xfrm flipH="1">
              <a:off x="3608456" y="5946243"/>
              <a:ext cx="2244" cy="309508"/>
            </a:xfrm>
            <a:prstGeom prst="straightConnector1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0" name="Elbow Connector 59"/>
            <p:cNvCxnSpPr>
              <a:stCxn id="40" idx="2"/>
              <a:endCxn id="41" idx="1"/>
            </p:cNvCxnSpPr>
            <p:nvPr/>
          </p:nvCxnSpPr>
          <p:spPr>
            <a:xfrm rot="10800000" flipV="1">
              <a:off x="3608455" y="602799"/>
              <a:ext cx="1842232" cy="704172"/>
            </a:xfrm>
            <a:prstGeom prst="bentConnector2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1" name="Elbow Connector 60"/>
            <p:cNvCxnSpPr>
              <a:stCxn id="40" idx="4"/>
              <a:endCxn id="42" idx="0"/>
            </p:cNvCxnSpPr>
            <p:nvPr/>
          </p:nvCxnSpPr>
          <p:spPr>
            <a:xfrm>
              <a:off x="7226428" y="602799"/>
              <a:ext cx="2315978" cy="709749"/>
            </a:xfrm>
            <a:prstGeom prst="bentConnector2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2" name="Straight Arrow Connector 61"/>
            <p:cNvCxnSpPr>
              <a:stCxn id="41" idx="4"/>
            </p:cNvCxnSpPr>
            <p:nvPr/>
          </p:nvCxnSpPr>
          <p:spPr>
            <a:xfrm>
              <a:off x="3608455" y="1864319"/>
              <a:ext cx="1" cy="33104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3" name="Straight Arrow Connector 62"/>
            <p:cNvCxnSpPr/>
            <p:nvPr/>
          </p:nvCxnSpPr>
          <p:spPr>
            <a:xfrm flipH="1">
              <a:off x="9262425" y="1869896"/>
              <a:ext cx="1" cy="279024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4" name="Snip Diagonal Corner Rectangle 63"/>
            <p:cNvSpPr/>
            <p:nvPr/>
          </p:nvSpPr>
          <p:spPr>
            <a:xfrm>
              <a:off x="5981544" y="5533814"/>
              <a:ext cx="1605280" cy="711696"/>
            </a:xfrm>
            <a:prstGeom prst="snip2DiagRect">
              <a:avLst/>
            </a:prstGeom>
            <a:solidFill>
              <a:srgbClr val="ED7D31">
                <a:lumMod val="60000"/>
                <a:lumOff val="40000"/>
              </a:srgbClr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Validación</a:t>
              </a:r>
            </a:p>
          </p:txBody>
        </p:sp>
        <p:cxnSp>
          <p:nvCxnSpPr>
            <p:cNvPr id="65" name="Elbow Connector 64"/>
            <p:cNvCxnSpPr>
              <a:stCxn id="58" idx="3"/>
              <a:endCxn id="64" idx="2"/>
            </p:cNvCxnSpPr>
            <p:nvPr/>
          </p:nvCxnSpPr>
          <p:spPr>
            <a:xfrm flipV="1">
              <a:off x="4832012" y="5889662"/>
              <a:ext cx="1149532" cy="624625"/>
            </a:xfrm>
            <a:prstGeom prst="bentConnector3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" name="Elbow Connector 65"/>
            <p:cNvCxnSpPr>
              <a:stCxn id="50" idx="2"/>
              <a:endCxn id="64" idx="0"/>
            </p:cNvCxnSpPr>
            <p:nvPr/>
          </p:nvCxnSpPr>
          <p:spPr>
            <a:xfrm rot="10800000" flipV="1">
              <a:off x="7586824" y="4804936"/>
              <a:ext cx="661052" cy="1084725"/>
            </a:xfrm>
            <a:prstGeom prst="bentConnector3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7" name="Rectangle 66"/>
            <p:cNvSpPr/>
            <p:nvPr/>
          </p:nvSpPr>
          <p:spPr>
            <a:xfrm>
              <a:off x="1547944" y="0"/>
              <a:ext cx="9668696" cy="6858000"/>
            </a:xfrm>
            <a:prstGeom prst="rect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1971040" y="954885"/>
              <a:ext cx="3048000" cy="5146112"/>
            </a:xfrm>
            <a:prstGeom prst="rect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14817" y="2429915"/>
              <a:ext cx="400110" cy="2089675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Procesamiento</a:t>
              </a: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 de </a:t>
              </a:r>
              <a:r>
                <a:rPr kumimoji="0" lang="es-CO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imágenes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717295" y="1033873"/>
              <a:ext cx="3123425" cy="1955488"/>
            </a:xfrm>
            <a:prstGeom prst="rect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9658026" y="2701234"/>
              <a:ext cx="12426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Datos de tierra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8335783" y="6607714"/>
              <a:ext cx="297549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CO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cs typeface="Times New Roman" panose="02020603050405020304" pitchFamily="18" charset="0"/>
                </a:rPr>
                <a:t>*DPC: Detección de puntos de cambio</a:t>
              </a: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969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85923"/>
            <a:ext cx="10744200" cy="10876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Graph trends 2011 – 2019 with </a:t>
            </a:r>
            <a:r>
              <a:rPr lang="en-US" dirty="0" err="1" smtClean="0"/>
              <a:t>pacta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6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6" t="5446" r="5215"/>
          <a:stretch/>
        </p:blipFill>
        <p:spPr>
          <a:xfrm>
            <a:off x="583472" y="4508185"/>
            <a:ext cx="10424161" cy="23055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5" r="5215"/>
          <a:stretch/>
        </p:blipFill>
        <p:spPr>
          <a:xfrm>
            <a:off x="542008" y="298559"/>
            <a:ext cx="10485121" cy="24384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4" t="4662" r="5113" b="11063"/>
          <a:stretch/>
        </p:blipFill>
        <p:spPr>
          <a:xfrm>
            <a:off x="615920" y="2453243"/>
            <a:ext cx="10422194" cy="20549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053477"/>
          </a:xfrm>
        </p:spPr>
        <p:txBody>
          <a:bodyPr/>
          <a:lstStyle/>
          <a:p>
            <a:r>
              <a:rPr lang="en-US" dirty="0" smtClean="0"/>
              <a:t>Trends for </a:t>
            </a:r>
            <a:r>
              <a:rPr lang="en-US" dirty="0"/>
              <a:t>P</a:t>
            </a:r>
            <a:r>
              <a:rPr lang="en-US" dirty="0" smtClean="0"/>
              <a:t>atca =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18699" y="6157343"/>
            <a:ext cx="8448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aguacate</a:t>
            </a:r>
            <a:endParaRPr lang="en-US" sz="2400" dirty="0" err="1" smtClean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43621" y="5958838"/>
            <a:ext cx="12992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600" dirty="0" smtClean="0">
                <a:solidFill>
                  <a:srgbClr val="FF0000"/>
                </a:solidFill>
              </a:rPr>
              <a:t>Arboles maderables</a:t>
            </a:r>
            <a:endParaRPr lang="en-US" sz="2800" dirty="0" err="1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80455" y="4070753"/>
            <a:ext cx="3561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err="1" smtClean="0">
                <a:solidFill>
                  <a:srgbClr val="FF0000"/>
                </a:solidFill>
              </a:rPr>
              <a:t>aji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38815" y="4070752"/>
            <a:ext cx="588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pasto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80455" y="2113207"/>
            <a:ext cx="8596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descanso</a:t>
            </a:r>
            <a:endParaRPr lang="en-US" sz="2400" dirty="0" err="1" smtClean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97889" y="2113207"/>
            <a:ext cx="713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Guineo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90986" y="691566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73941" y="608842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283581" y="2753088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Temporary=1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202539" y="2640836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90986" y="4482506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202539" y="4675732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56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185923"/>
            <a:ext cx="11782697" cy="10876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Graph trends 2011 – 2019 without </a:t>
            </a:r>
            <a:r>
              <a:rPr lang="en-US" dirty="0" err="1" smtClean="0"/>
              <a:t>pacta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2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8" t="5487" r="5428"/>
          <a:stretch/>
        </p:blipFill>
        <p:spPr>
          <a:xfrm>
            <a:off x="661849" y="392562"/>
            <a:ext cx="11058203" cy="230459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4" t="4536" r="5564"/>
          <a:stretch/>
        </p:blipFill>
        <p:spPr>
          <a:xfrm>
            <a:off x="661848" y="2433131"/>
            <a:ext cx="11058202" cy="232778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0" t="4842" r="5285"/>
          <a:stretch/>
        </p:blipFill>
        <p:spPr>
          <a:xfrm>
            <a:off x="640077" y="4409445"/>
            <a:ext cx="11101745" cy="23203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053477"/>
          </a:xfrm>
        </p:spPr>
        <p:txBody>
          <a:bodyPr/>
          <a:lstStyle/>
          <a:p>
            <a:r>
              <a:rPr lang="en-US" dirty="0" smtClean="0"/>
              <a:t>Trends for </a:t>
            </a:r>
            <a:r>
              <a:rPr lang="en-US" dirty="0"/>
              <a:t>P</a:t>
            </a:r>
            <a:r>
              <a:rPr lang="en-US" dirty="0" smtClean="0"/>
              <a:t>atca = 0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80456" y="6148219"/>
            <a:ext cx="7088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cebolla</a:t>
            </a:r>
            <a:endParaRPr lang="en-US" sz="2400" dirty="0" err="1" smtClean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34900" y="6117442"/>
            <a:ext cx="12992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600" dirty="0" smtClean="0">
                <a:solidFill>
                  <a:srgbClr val="FF0000"/>
                </a:solidFill>
              </a:rPr>
              <a:t>habichuela</a:t>
            </a:r>
            <a:endParaRPr lang="en-US" sz="2800" dirty="0" err="1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62351" y="2060570"/>
            <a:ext cx="588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pasto</a:t>
            </a:r>
            <a:endParaRPr lang="en-US" sz="2400" dirty="0" err="1" smtClean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04799" y="2060569"/>
            <a:ext cx="619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err="1" smtClean="0">
                <a:solidFill>
                  <a:srgbClr val="FF0000"/>
                </a:solidFill>
              </a:rPr>
              <a:t>Gineo</a:t>
            </a:r>
            <a:endParaRPr lang="es-CO" sz="1400" dirty="0" smtClean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89748" y="4189780"/>
            <a:ext cx="5214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yuca</a:t>
            </a:r>
            <a:endParaRPr lang="en-US" sz="2400" dirty="0" smtClean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48505" y="4148120"/>
            <a:ext cx="588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>
                <a:solidFill>
                  <a:srgbClr val="FF0000"/>
                </a:solidFill>
              </a:rPr>
              <a:t>pasto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02895" y="536829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404581" y="499314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451901" y="2602245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27002" y="2519379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Temporary=0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451901" y="4492311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Temporary=1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495539" y="4605651"/>
            <a:ext cx="123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Temporary=1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8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185923"/>
            <a:ext cx="11782697" cy="1087660"/>
          </a:xfrm>
        </p:spPr>
        <p:txBody>
          <a:bodyPr>
            <a:normAutofit/>
          </a:bodyPr>
          <a:lstStyle/>
          <a:p>
            <a:r>
              <a:rPr lang="en-US" dirty="0" smtClean="0"/>
              <a:t>Results of </a:t>
            </a:r>
            <a:r>
              <a:rPr lang="en-US" dirty="0"/>
              <a:t>D</a:t>
            </a:r>
            <a:r>
              <a:rPr lang="en-US" dirty="0" smtClean="0"/>
              <a:t>eveloped </a:t>
            </a:r>
            <a:r>
              <a:rPr lang="en-US" dirty="0"/>
              <a:t>M</a:t>
            </a:r>
            <a:r>
              <a:rPr lang="en-US" dirty="0" smtClean="0"/>
              <a:t>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0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904" y="84523"/>
            <a:ext cx="10515600" cy="1325563"/>
          </a:xfrm>
        </p:spPr>
        <p:txBody>
          <a:bodyPr/>
          <a:lstStyle/>
          <a:p>
            <a:r>
              <a:rPr lang="en-US" dirty="0" smtClean="0"/>
              <a:t>Work plan schedules\Timeline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501068"/>
              </p:ext>
            </p:extLst>
          </p:nvPr>
        </p:nvGraphicFramePr>
        <p:xfrm>
          <a:off x="594902" y="747304"/>
          <a:ext cx="9210955" cy="5511266"/>
        </p:xfrm>
        <a:graphic>
          <a:graphicData uri="http://schemas.openxmlformats.org/drawingml/2006/table">
            <a:tbl>
              <a:tblPr firstRow="1" firstCol="1" bandRow="1"/>
              <a:tblGrid>
                <a:gridCol w="1724175">
                  <a:extLst>
                    <a:ext uri="{9D8B030D-6E8A-4147-A177-3AD203B41FA5}">
                      <a16:colId xmlns:a16="http://schemas.microsoft.com/office/drawing/2014/main" val="1930320205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587686586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861486394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3802329824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431449526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3567388421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793970687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03952654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3112226208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1608984960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1630111337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195208682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4091833994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918212827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061227412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546509891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960898769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626468309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3710702369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1656703192"/>
                    </a:ext>
                  </a:extLst>
                </a:gridCol>
                <a:gridCol w="374339">
                  <a:extLst>
                    <a:ext uri="{9D8B030D-6E8A-4147-A177-3AD203B41FA5}">
                      <a16:colId xmlns:a16="http://schemas.microsoft.com/office/drawing/2014/main" val="2208789382"/>
                    </a:ext>
                  </a:extLst>
                </a:gridCol>
              </a:tblGrid>
              <a:tr h="37155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Goals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Month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Month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Month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Month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Month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815974"/>
                  </a:ext>
                </a:extLst>
              </a:tr>
              <a:tr h="200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149471"/>
                  </a:ext>
                </a:extLst>
              </a:tr>
              <a:tr h="5098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Development of the research concept and work plan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5465070"/>
                  </a:ext>
                </a:extLst>
              </a:tr>
              <a:tr h="7573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Identification of availability of satellite images for the study area and quality check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2811177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Progress report at the end of the first month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5133965"/>
                  </a:ext>
                </a:extLst>
              </a:tr>
              <a:tr h="7573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Data pre-processing, creation of IVs, extraction and analysis of features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204490"/>
                  </a:ext>
                </a:extLst>
              </a:tr>
              <a:tr h="5716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Generation of trends for each crop with their respective IVs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0798273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Progress report at the end of the third month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4589800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Hedge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usage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change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and </a:t>
                      </a: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trend</a:t>
                      </a: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analysis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545815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Validation with 2014 and 2019 PATCA data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617700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Preparation of the final technical report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409564"/>
                  </a:ext>
                </a:extLst>
              </a:tr>
              <a:tr h="3858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100" b="1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Final </a:t>
                      </a:r>
                      <a:r>
                        <a:rPr lang="es-CO" sz="1100" b="1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report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216" marR="522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616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418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9315" y="101118"/>
            <a:ext cx="4622252" cy="686307"/>
          </a:xfrm>
        </p:spPr>
        <p:txBody>
          <a:bodyPr>
            <a:normAutofit fontScale="90000"/>
          </a:bodyPr>
          <a:lstStyle/>
          <a:p>
            <a:r>
              <a:rPr lang="es-CO" dirty="0" smtClean="0"/>
              <a:t> </a:t>
            </a:r>
            <a:r>
              <a:rPr lang="es-CO" dirty="0" err="1" smtClean="0"/>
              <a:t>Accuracy</a:t>
            </a:r>
            <a:r>
              <a:rPr lang="es-CO" dirty="0" smtClean="0"/>
              <a:t> </a:t>
            </a:r>
            <a:r>
              <a:rPr lang="es-CO" dirty="0" err="1"/>
              <a:t>M</a:t>
            </a:r>
            <a:r>
              <a:rPr lang="es-CO" dirty="0" err="1" smtClean="0"/>
              <a:t>atrix</a:t>
            </a:r>
            <a:r>
              <a:rPr lang="es-CO" dirty="0" smtClean="0"/>
              <a:t> of 2014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54306"/>
              </p:ext>
            </p:extLst>
          </p:nvPr>
        </p:nvGraphicFramePr>
        <p:xfrm>
          <a:off x="3332627" y="3682658"/>
          <a:ext cx="5661091" cy="1735141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711072">
                  <a:extLst>
                    <a:ext uri="{9D8B030D-6E8A-4147-A177-3AD203B41FA5}">
                      <a16:colId xmlns:a16="http://schemas.microsoft.com/office/drawing/2014/main" val="2775390054"/>
                    </a:ext>
                  </a:extLst>
                </a:gridCol>
                <a:gridCol w="2238947">
                  <a:extLst>
                    <a:ext uri="{9D8B030D-6E8A-4147-A177-3AD203B41FA5}">
                      <a16:colId xmlns:a16="http://schemas.microsoft.com/office/drawing/2014/main" val="3714746861"/>
                    </a:ext>
                  </a:extLst>
                </a:gridCol>
                <a:gridCol w="1711072">
                  <a:extLst>
                    <a:ext uri="{9D8B030D-6E8A-4147-A177-3AD203B41FA5}">
                      <a16:colId xmlns:a16="http://schemas.microsoft.com/office/drawing/2014/main" val="1760622305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 smtClean="0">
                          <a:effectLst/>
                        </a:rPr>
                        <a:t>Method</a:t>
                      </a:r>
                      <a:r>
                        <a:rPr lang="en-US" sz="3200" u="none" strike="noStrike" dirty="0">
                          <a:effectLst/>
                        </a:rPr>
                        <a:t> 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u="none" strike="noStrike" dirty="0" smtClean="0">
                          <a:effectLst/>
                        </a:rPr>
                        <a:t>Mann Kendal</a:t>
                      </a:r>
                      <a:endParaRPr lang="en-US" sz="32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>
                          <a:effectLst/>
                        </a:rPr>
                        <a:t>CCDC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39325306"/>
                  </a:ext>
                </a:extLst>
              </a:tr>
              <a:tr h="10036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 smtClean="0">
                          <a:effectLst/>
                        </a:rPr>
                        <a:t>Accuracy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 dirty="0" smtClean="0">
                          <a:effectLst/>
                        </a:rPr>
                        <a:t>45%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u="none" strike="noStrike" dirty="0" smtClean="0">
                          <a:solidFill>
                            <a:srgbClr val="00B050"/>
                          </a:solidFill>
                          <a:effectLst/>
                        </a:rPr>
                        <a:t>71%</a:t>
                      </a:r>
                      <a:endParaRPr lang="en-US" sz="32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145307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1057" y="5485076"/>
            <a:ext cx="93175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rgbClr val="C00000"/>
                </a:solidFill>
              </a:rPr>
              <a:t> Overall accuracy is around 71% to detect the changes,</a:t>
            </a:r>
          </a:p>
          <a:p>
            <a:pPr algn="just"/>
            <a:r>
              <a:rPr lang="en-US" sz="2400" dirty="0" smtClean="0">
                <a:solidFill>
                  <a:srgbClr val="C00000"/>
                </a:solidFill>
              </a:rPr>
              <a:t> the accuracy was little </a:t>
            </a:r>
            <a:r>
              <a:rPr lang="en-US" sz="2400" dirty="0">
                <a:solidFill>
                  <a:srgbClr val="C00000"/>
                </a:solidFill>
              </a:rPr>
              <a:t>low due to low amount of ground-truth </a:t>
            </a:r>
            <a:r>
              <a:rPr lang="en-US" sz="2400" dirty="0" smtClean="0">
                <a:solidFill>
                  <a:srgbClr val="C00000"/>
                </a:solidFill>
              </a:rPr>
              <a:t>data</a:t>
            </a:r>
          </a:p>
          <a:p>
            <a:pPr algn="just"/>
            <a:r>
              <a:rPr lang="en-US" sz="2400" dirty="0" smtClean="0">
                <a:solidFill>
                  <a:srgbClr val="C00000"/>
                </a:solidFill>
              </a:rPr>
              <a:t>and </a:t>
            </a:r>
            <a:r>
              <a:rPr lang="en-US" sz="2400" dirty="0">
                <a:solidFill>
                  <a:srgbClr val="C00000"/>
                </a:solidFill>
              </a:rPr>
              <a:t>in accurate GPS points</a:t>
            </a:r>
            <a:endParaRPr lang="en-US" sz="2400" dirty="0" smtClean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578" y="932115"/>
            <a:ext cx="3438525" cy="24860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40" y="996792"/>
            <a:ext cx="3457575" cy="24765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43365" y="101118"/>
            <a:ext cx="2429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3B3838"/>
                </a:solidFill>
              </a:rPr>
              <a:t>Confusion matrix from CCDC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0857" y="101118"/>
            <a:ext cx="2429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3B3838"/>
                </a:solidFill>
              </a:rPr>
              <a:t>Confusion matrix from MK</a:t>
            </a:r>
          </a:p>
        </p:txBody>
      </p:sp>
    </p:spTree>
    <p:extLst>
      <p:ext uri="{BB962C8B-B14F-4D97-AF65-F5344CB8AC3E}">
        <p14:creationId xmlns:p14="http://schemas.microsoft.com/office/powerpoint/2010/main" val="202658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Patca vs no </a:t>
            </a:r>
            <a:r>
              <a:rPr lang="en-US" dirty="0" err="1"/>
              <a:t>P</a:t>
            </a:r>
            <a:r>
              <a:rPr lang="en-US" dirty="0" err="1" smtClean="0"/>
              <a:t>acta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15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65" y="121098"/>
            <a:ext cx="10515600" cy="1053477"/>
          </a:xfrm>
        </p:spPr>
        <p:txBody>
          <a:bodyPr/>
          <a:lstStyle/>
          <a:p>
            <a:r>
              <a:rPr lang="en-US" dirty="0" smtClean="0"/>
              <a:t>Patca vs No </a:t>
            </a:r>
            <a:r>
              <a:rPr lang="en-US" dirty="0"/>
              <a:t>P</a:t>
            </a:r>
            <a:r>
              <a:rPr lang="en-US" dirty="0" smtClean="0"/>
              <a:t>atca</a:t>
            </a:r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320632"/>
              </p:ext>
            </p:extLst>
          </p:nvPr>
        </p:nvGraphicFramePr>
        <p:xfrm>
          <a:off x="3007431" y="1576251"/>
          <a:ext cx="5027163" cy="1753076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040323">
                  <a:extLst>
                    <a:ext uri="{9D8B030D-6E8A-4147-A177-3AD203B41FA5}">
                      <a16:colId xmlns:a16="http://schemas.microsoft.com/office/drawing/2014/main" val="2251790307"/>
                    </a:ext>
                  </a:extLst>
                </a:gridCol>
                <a:gridCol w="1711134">
                  <a:extLst>
                    <a:ext uri="{9D8B030D-6E8A-4147-A177-3AD203B41FA5}">
                      <a16:colId xmlns:a16="http://schemas.microsoft.com/office/drawing/2014/main" val="3177344156"/>
                    </a:ext>
                  </a:extLst>
                </a:gridCol>
                <a:gridCol w="910282">
                  <a:extLst>
                    <a:ext uri="{9D8B030D-6E8A-4147-A177-3AD203B41FA5}">
                      <a16:colId xmlns:a16="http://schemas.microsoft.com/office/drawing/2014/main" val="931913140"/>
                    </a:ext>
                  </a:extLst>
                </a:gridCol>
                <a:gridCol w="693549">
                  <a:extLst>
                    <a:ext uri="{9D8B030D-6E8A-4147-A177-3AD203B41FA5}">
                      <a16:colId xmlns:a16="http://schemas.microsoft.com/office/drawing/2014/main" val="451539155"/>
                    </a:ext>
                  </a:extLst>
                </a:gridCol>
                <a:gridCol w="671875">
                  <a:extLst>
                    <a:ext uri="{9D8B030D-6E8A-4147-A177-3AD203B41FA5}">
                      <a16:colId xmlns:a16="http://schemas.microsoft.com/office/drawing/2014/main" val="3265474860"/>
                    </a:ext>
                  </a:extLst>
                </a:gridCol>
              </a:tblGrid>
              <a:tr h="5033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Patca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temporary crop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NDVI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OSAVI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EVI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694848"/>
                  </a:ext>
                </a:extLst>
              </a:tr>
              <a:tr h="25480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0.559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0.392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0.384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74094069"/>
                  </a:ext>
                </a:extLst>
              </a:tr>
              <a:tr h="254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0.575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0.392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0.379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5297221"/>
                  </a:ext>
                </a:extLst>
              </a:tr>
              <a:tr h="25480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0.600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0.415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0.403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6133432"/>
                  </a:ext>
                </a:extLst>
              </a:tr>
              <a:tr h="2548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1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0.558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0.383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0.365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83930084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363915" y="3923724"/>
            <a:ext cx="9954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3B3838"/>
                </a:solidFill>
              </a:rPr>
              <a:t>         Mean </a:t>
            </a:r>
            <a:r>
              <a:rPr lang="en-US" sz="2400" b="1" dirty="0">
                <a:solidFill>
                  <a:srgbClr val="3B3838"/>
                </a:solidFill>
              </a:rPr>
              <a:t>2011 to 2014 of </a:t>
            </a:r>
            <a:r>
              <a:rPr lang="en-US" sz="2400" b="1" dirty="0" smtClean="0">
                <a:solidFill>
                  <a:srgbClr val="3B3838"/>
                </a:solidFill>
              </a:rPr>
              <a:t>vegetation indices by </a:t>
            </a:r>
            <a:r>
              <a:rPr lang="en-US" sz="2400" b="1" dirty="0">
                <a:solidFill>
                  <a:srgbClr val="3B3838"/>
                </a:solidFill>
              </a:rPr>
              <a:t>P</a:t>
            </a:r>
            <a:r>
              <a:rPr lang="en-US" sz="2400" b="1" dirty="0" smtClean="0">
                <a:solidFill>
                  <a:srgbClr val="3B3838"/>
                </a:solidFill>
              </a:rPr>
              <a:t>atca and temporary crop</a:t>
            </a:r>
          </a:p>
        </p:txBody>
      </p:sp>
    </p:spTree>
    <p:extLst>
      <p:ext uri="{BB962C8B-B14F-4D97-AF65-F5344CB8AC3E}">
        <p14:creationId xmlns:p14="http://schemas.microsoft.com/office/powerpoint/2010/main" val="398685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4400" dirty="0" err="1" smtClean="0"/>
              <a:t>Products</a:t>
            </a:r>
            <a:r>
              <a:rPr lang="es-CO" sz="4400" dirty="0" smtClean="0"/>
              <a:t> </a:t>
            </a:r>
            <a:r>
              <a:rPr lang="es-CO" sz="4400" dirty="0" err="1" smtClean="0"/>
              <a:t>from</a:t>
            </a:r>
            <a:r>
              <a:rPr lang="es-CO" sz="4400" dirty="0" smtClean="0"/>
              <a:t> </a:t>
            </a:r>
            <a:r>
              <a:rPr lang="es-CO" sz="4400" dirty="0" err="1" smtClean="0"/>
              <a:t>this</a:t>
            </a:r>
            <a:r>
              <a:rPr lang="es-CO" sz="4400" dirty="0" smtClean="0"/>
              <a:t> </a:t>
            </a:r>
            <a:r>
              <a:rPr lang="es-CO" sz="4400" dirty="0" err="1"/>
              <a:t>P</a:t>
            </a:r>
            <a:r>
              <a:rPr lang="es-CO" sz="4400" dirty="0" err="1" smtClean="0"/>
              <a:t>rojects</a:t>
            </a:r>
            <a:r>
              <a:rPr lang="es-CO" sz="4400" dirty="0" smtClean="0"/>
              <a:t> :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0526"/>
            <a:ext cx="10515600" cy="4336137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s-CO" sz="4400" b="1" dirty="0" smtClean="0"/>
              <a:t> </a:t>
            </a:r>
            <a:r>
              <a:rPr lang="es-CO" sz="4400" b="1" dirty="0" err="1" smtClean="0"/>
              <a:t>Standardizing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best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remote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sensing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methods</a:t>
            </a:r>
            <a:r>
              <a:rPr lang="es-CO" sz="4400" b="1" dirty="0" smtClean="0"/>
              <a:t> to </a:t>
            </a:r>
            <a:r>
              <a:rPr lang="es-CO" sz="4400" b="1" dirty="0" err="1" smtClean="0"/>
              <a:t>detect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changes</a:t>
            </a:r>
            <a:r>
              <a:rPr lang="es-CO" sz="4400" b="1" dirty="0"/>
              <a:t> </a:t>
            </a:r>
            <a:r>
              <a:rPr lang="es-CO" sz="4400" b="1" dirty="0" smtClean="0"/>
              <a:t>in </a:t>
            </a:r>
            <a:r>
              <a:rPr lang="es-CO" sz="4400" b="1" dirty="0" err="1" smtClean="0"/>
              <a:t>land</a:t>
            </a:r>
            <a:r>
              <a:rPr lang="es-CO" sz="4400" b="1" dirty="0" smtClean="0"/>
              <a:t> use </a:t>
            </a:r>
            <a:r>
              <a:rPr lang="es-CO" sz="4400" b="1" dirty="0" err="1" smtClean="0"/>
              <a:t>exploiting</a:t>
            </a:r>
            <a:r>
              <a:rPr lang="es-CO" sz="4400" b="1" dirty="0" smtClean="0"/>
              <a:t> time series </a:t>
            </a:r>
            <a:r>
              <a:rPr lang="es-CO" sz="4400" b="1" dirty="0" err="1" smtClean="0"/>
              <a:t>satellite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images</a:t>
            </a:r>
            <a:r>
              <a:rPr lang="es-CO" sz="4400" b="1" dirty="0" smtClean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es-CO" sz="4400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s-CO" sz="4400" b="1" dirty="0" smtClean="0"/>
              <a:t> </a:t>
            </a:r>
            <a:r>
              <a:rPr lang="es-CO" sz="4400" b="1" dirty="0" err="1" smtClean="0"/>
              <a:t>The</a:t>
            </a:r>
            <a:r>
              <a:rPr lang="es-CO" sz="4400" b="1" dirty="0" smtClean="0"/>
              <a:t> time series </a:t>
            </a:r>
            <a:r>
              <a:rPr lang="es-CO" sz="4400" b="1" dirty="0" err="1" smtClean="0"/>
              <a:t>based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trends</a:t>
            </a:r>
            <a:r>
              <a:rPr lang="es-CO" sz="4400" b="1" dirty="0" smtClean="0"/>
              <a:t> and no </a:t>
            </a:r>
            <a:r>
              <a:rPr lang="es-CO" sz="4400" b="1" dirty="0" err="1" smtClean="0"/>
              <a:t>trends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change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detection</a:t>
            </a:r>
            <a:r>
              <a:rPr lang="es-CO" sz="4400" b="1" dirty="0" smtClean="0"/>
              <a:t> in </a:t>
            </a:r>
            <a:r>
              <a:rPr lang="es-CO" sz="4400" b="1" dirty="0" err="1" smtClean="0"/>
              <a:t>each</a:t>
            </a:r>
            <a:r>
              <a:rPr lang="es-CO" sz="4400" b="1" dirty="0" smtClean="0"/>
              <a:t> pacta data </a:t>
            </a:r>
            <a:r>
              <a:rPr lang="es-CO" sz="4400" b="1" dirty="0" err="1" smtClean="0"/>
              <a:t>points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with</a:t>
            </a:r>
            <a:r>
              <a:rPr lang="es-CO" sz="4400" b="1" dirty="0" smtClean="0"/>
              <a:t> </a:t>
            </a:r>
            <a:r>
              <a:rPr lang="es-CO" sz="4400" b="1" dirty="0" err="1" smtClean="0"/>
              <a:t>overall</a:t>
            </a:r>
            <a:r>
              <a:rPr lang="es-CO" sz="4400" b="1" dirty="0" smtClean="0"/>
              <a:t> 71% </a:t>
            </a:r>
            <a:r>
              <a:rPr lang="en-US" sz="4400" b="1" dirty="0" smtClean="0"/>
              <a:t>prediction rate</a:t>
            </a:r>
            <a:r>
              <a:rPr lang="es-CO" sz="4400" b="1" dirty="0" smtClean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01850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898828"/>
              </p:ext>
            </p:extLst>
          </p:nvPr>
        </p:nvGraphicFramePr>
        <p:xfrm>
          <a:off x="4162622" y="1009015"/>
          <a:ext cx="6502400" cy="151051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46519550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1908626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65060178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40754130"/>
                    </a:ext>
                  </a:extLst>
                </a:gridCol>
              </a:tblGrid>
              <a:tr h="296855">
                <a:tc>
                  <a:txBody>
                    <a:bodyPr/>
                    <a:lstStyle/>
                    <a:p>
                      <a:r>
                        <a:rPr lang="es-CO" dirty="0" smtClean="0"/>
                        <a:t>Field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err="1" smtClean="0"/>
                        <a:t>Prediction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2014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89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Field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0 </a:t>
                      </a:r>
                      <a:r>
                        <a:rPr lang="es-CO" dirty="0" err="1" smtClean="0"/>
                        <a:t>transitory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err="1" smtClean="0"/>
                        <a:t>Change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  </a:t>
                      </a:r>
                      <a:r>
                        <a:rPr lang="es-CO" dirty="0" err="1" smtClean="0"/>
                        <a:t>permanent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809078"/>
                  </a:ext>
                </a:extLst>
              </a:tr>
              <a:tr h="403073">
                <a:tc>
                  <a:txBody>
                    <a:bodyPr/>
                    <a:lstStyle/>
                    <a:p>
                      <a:r>
                        <a:rPr lang="es-CO" dirty="0" smtClean="0"/>
                        <a:t>Field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0 </a:t>
                      </a:r>
                      <a:r>
                        <a:rPr lang="es-CO" dirty="0" err="1" smtClean="0"/>
                        <a:t>transitory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err="1" smtClean="0"/>
                        <a:t>Change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  </a:t>
                      </a:r>
                      <a:r>
                        <a:rPr lang="es-CO" dirty="0" err="1" smtClean="0"/>
                        <a:t>permanent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554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Field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 </a:t>
                      </a:r>
                      <a:r>
                        <a:rPr lang="es-CO" dirty="0" err="1" smtClean="0"/>
                        <a:t>permanent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Non </a:t>
                      </a:r>
                      <a:r>
                        <a:rPr lang="es-CO" dirty="0" err="1" smtClean="0"/>
                        <a:t>change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 </a:t>
                      </a:r>
                      <a:r>
                        <a:rPr lang="es-CO" dirty="0" err="1" smtClean="0"/>
                        <a:t>permanent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166064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542246" y="1327635"/>
            <a:ext cx="1579105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b="1" dirty="0" smtClean="0"/>
              <a:t>71% </a:t>
            </a:r>
            <a:r>
              <a:rPr lang="es-CO" b="1" dirty="0" err="1" smtClean="0"/>
              <a:t>Change</a:t>
            </a:r>
            <a:r>
              <a:rPr lang="es-CO" b="1" dirty="0" smtClean="0"/>
              <a:t> </a:t>
            </a:r>
            <a:r>
              <a:rPr lang="es-CO" b="1" dirty="0" err="1" smtClean="0"/>
              <a:t>detection</a:t>
            </a:r>
            <a:r>
              <a:rPr lang="es-CO" b="1" dirty="0" smtClean="0"/>
              <a:t> </a:t>
            </a:r>
            <a:r>
              <a:rPr lang="es-CO" b="1" dirty="0" err="1" smtClean="0"/>
              <a:t>accuracy</a:t>
            </a:r>
            <a:endParaRPr lang="en-US" b="1" dirty="0"/>
          </a:p>
        </p:txBody>
      </p:sp>
      <p:sp>
        <p:nvSpPr>
          <p:cNvPr id="19" name="Rectangle 18"/>
          <p:cNvSpPr/>
          <p:nvPr/>
        </p:nvSpPr>
        <p:spPr>
          <a:xfrm>
            <a:off x="1514653" y="964310"/>
            <a:ext cx="1591141" cy="40011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ctr"/>
            <a:r>
              <a:rPr lang="es-CO" sz="2000" b="1" dirty="0" err="1" smtClean="0"/>
              <a:t>Current</a:t>
            </a:r>
            <a:r>
              <a:rPr lang="es-CO" sz="2000" b="1" dirty="0" smtClean="0"/>
              <a:t> </a:t>
            </a:r>
            <a:r>
              <a:rPr lang="es-CO" sz="2000" b="1" dirty="0" err="1" smtClean="0"/>
              <a:t>work</a:t>
            </a:r>
            <a:endParaRPr lang="en-US" sz="20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755780" y="3375539"/>
            <a:ext cx="11212261" cy="2927680"/>
            <a:chOff x="159389" y="2941870"/>
            <a:chExt cx="11811029" cy="3230720"/>
          </a:xfrm>
        </p:grpSpPr>
        <p:grpSp>
          <p:nvGrpSpPr>
            <p:cNvPr id="24" name="Group 23"/>
            <p:cNvGrpSpPr/>
            <p:nvPr/>
          </p:nvGrpSpPr>
          <p:grpSpPr>
            <a:xfrm>
              <a:off x="819789" y="2941871"/>
              <a:ext cx="10557629" cy="2540231"/>
              <a:chOff x="270953" y="737870"/>
              <a:chExt cx="10557629" cy="2540231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85" r="5215"/>
              <a:stretch/>
            </p:blipFill>
            <p:spPr>
              <a:xfrm>
                <a:off x="270953" y="810412"/>
                <a:ext cx="10485121" cy="2438400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270953" y="737870"/>
                <a:ext cx="10557629" cy="254023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59389" y="5775378"/>
              <a:ext cx="18371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b="1" dirty="0" err="1" smtClean="0"/>
                <a:t>Image</a:t>
              </a:r>
              <a:r>
                <a:rPr lang="es-CO" b="1" dirty="0" smtClean="0"/>
                <a:t> </a:t>
              </a:r>
              <a:r>
                <a:rPr lang="es-CO" b="1" dirty="0" err="1" smtClean="0"/>
                <a:t>based</a:t>
              </a:r>
              <a:endParaRPr lang="en-US" b="1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9390" y="5677473"/>
              <a:ext cx="9151082" cy="49511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7" idx="3"/>
            </p:cNvCxnSpPr>
            <p:nvPr/>
          </p:nvCxnSpPr>
          <p:spPr>
            <a:xfrm>
              <a:off x="9310472" y="5925032"/>
              <a:ext cx="92483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10199099" y="5677473"/>
              <a:ext cx="17713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CO" b="1" dirty="0" smtClean="0"/>
                <a:t> </a:t>
              </a:r>
              <a:r>
                <a:rPr lang="es-CO" b="1" dirty="0" err="1" smtClean="0">
                  <a:solidFill>
                    <a:srgbClr val="C00000"/>
                  </a:solidFill>
                </a:rPr>
                <a:t>Future</a:t>
              </a:r>
              <a:r>
                <a:rPr lang="es-CO" b="1" dirty="0" smtClean="0">
                  <a:solidFill>
                    <a:srgbClr val="C00000"/>
                  </a:solidFill>
                </a:rPr>
                <a:t> </a:t>
              </a:r>
              <a:r>
                <a:rPr lang="es-CO" b="1" dirty="0" err="1" smtClean="0">
                  <a:solidFill>
                    <a:srgbClr val="C00000"/>
                  </a:solidFill>
                </a:rPr>
                <a:t>direction</a:t>
              </a:r>
              <a:endParaRPr lang="en-US" b="1" dirty="0">
                <a:solidFill>
                  <a:srgbClr val="C00000"/>
                </a:solidFill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 flipH="1">
              <a:off x="2660931" y="2963496"/>
              <a:ext cx="27003" cy="32090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>
              <a:off x="4727877" y="2941871"/>
              <a:ext cx="5717" cy="32307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539092" y="5733746"/>
              <a:ext cx="1343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Permanent</a:t>
              </a:r>
              <a:r>
                <a:rPr lang="es-CO" b="1" dirty="0" smtClean="0"/>
                <a:t> </a:t>
              </a:r>
              <a:endParaRPr lang="en-US" b="1" dirty="0"/>
            </a:p>
          </p:txBody>
        </p:sp>
        <p:cxnSp>
          <p:nvCxnSpPr>
            <p:cNvPr id="29" name="Straight Connector 28"/>
            <p:cNvCxnSpPr/>
            <p:nvPr/>
          </p:nvCxnSpPr>
          <p:spPr>
            <a:xfrm flipH="1">
              <a:off x="6623409" y="2941870"/>
              <a:ext cx="27118" cy="32307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9310472" y="2963497"/>
              <a:ext cx="1" cy="3209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4937853" y="5733746"/>
              <a:ext cx="1343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Permanent</a:t>
              </a:r>
              <a:r>
                <a:rPr lang="es-CO" b="1" dirty="0" smtClean="0"/>
                <a:t> </a:t>
              </a:r>
              <a:endParaRPr lang="en-US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413822" y="5733746"/>
              <a:ext cx="13438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Permanent</a:t>
              </a:r>
              <a:r>
                <a:rPr lang="es-CO" b="1" dirty="0" smtClean="0"/>
                <a:t> </a:t>
              </a:r>
              <a:endParaRPr lang="en-US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121351" y="5721544"/>
              <a:ext cx="12385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Temporary</a:t>
              </a:r>
              <a:endParaRPr lang="en-US" b="1" dirty="0"/>
            </a:p>
          </p:txBody>
        </p:sp>
        <p:cxnSp>
          <p:nvCxnSpPr>
            <p:cNvPr id="34" name="Straight Connector 33"/>
            <p:cNvCxnSpPr/>
            <p:nvPr/>
          </p:nvCxnSpPr>
          <p:spPr>
            <a:xfrm flipH="1">
              <a:off x="1628775" y="5677473"/>
              <a:ext cx="929" cy="49511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Straight Arrow Connector 45"/>
          <p:cNvCxnSpPr/>
          <p:nvPr/>
        </p:nvCxnSpPr>
        <p:spPr>
          <a:xfrm>
            <a:off x="3189663" y="1664589"/>
            <a:ext cx="924837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1518901" y="1010803"/>
            <a:ext cx="1602450" cy="12401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476141" y="566085"/>
            <a:ext cx="5875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3B3838"/>
                </a:solidFill>
              </a:rPr>
              <a:t>      </a:t>
            </a:r>
            <a:r>
              <a:rPr lang="en-US" sz="2400" b="1" dirty="0" smtClean="0">
                <a:solidFill>
                  <a:srgbClr val="C00000"/>
                </a:solidFill>
              </a:rPr>
              <a:t>Survey based Image supported method </a:t>
            </a:r>
            <a:endParaRPr lang="en-US" sz="2400" dirty="0" smtClean="0">
              <a:solidFill>
                <a:srgbClr val="3B3838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786885" y="2960039"/>
            <a:ext cx="5762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F</a:t>
            </a:r>
            <a:r>
              <a:rPr lang="en-US" sz="2400" b="1" dirty="0" smtClean="0">
                <a:solidFill>
                  <a:srgbClr val="C00000"/>
                </a:solidFill>
              </a:rPr>
              <a:t>ully </a:t>
            </a:r>
            <a:r>
              <a:rPr lang="en-US" sz="2400" b="1" dirty="0">
                <a:solidFill>
                  <a:srgbClr val="C00000"/>
                </a:solidFill>
              </a:rPr>
              <a:t>A</a:t>
            </a:r>
            <a:r>
              <a:rPr lang="en-US" sz="2400" b="1" dirty="0" smtClean="0">
                <a:solidFill>
                  <a:srgbClr val="C00000"/>
                </a:solidFill>
              </a:rPr>
              <a:t>utomatic Image </a:t>
            </a:r>
            <a:r>
              <a:rPr lang="en-US" sz="2400" b="1" dirty="0">
                <a:solidFill>
                  <a:srgbClr val="C00000"/>
                </a:solidFill>
              </a:rPr>
              <a:t>based </a:t>
            </a:r>
            <a:r>
              <a:rPr lang="en-US" sz="2400" b="1" dirty="0" smtClean="0">
                <a:solidFill>
                  <a:srgbClr val="C00000"/>
                </a:solidFill>
              </a:rPr>
              <a:t>methods</a:t>
            </a:r>
          </a:p>
          <a:p>
            <a:r>
              <a:rPr lang="en-US" sz="2400" b="1" dirty="0" smtClean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59376" y="-38018"/>
            <a:ext cx="7422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Current and Future Directions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60984" y="2960039"/>
            <a:ext cx="1861880" cy="46166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3B3838"/>
                </a:solidFill>
              </a:rPr>
              <a:t>Future : </a:t>
            </a:r>
          </a:p>
        </p:txBody>
      </p:sp>
    </p:spTree>
    <p:extLst>
      <p:ext uri="{BB962C8B-B14F-4D97-AF65-F5344CB8AC3E}">
        <p14:creationId xmlns:p14="http://schemas.microsoft.com/office/powerpoint/2010/main" val="202584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research to focus 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0526"/>
            <a:ext cx="1081532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 smtClean="0"/>
              <a:t>More accurate survey using GPS.</a:t>
            </a:r>
          </a:p>
          <a:p>
            <a:r>
              <a:rPr lang="en-US" sz="3600" dirty="0" smtClean="0"/>
              <a:t>Developing machine learning (ML)/non ML models to detecting temporary and permanent crop by more frequent time series images using automatic methods like segmentation ML algorithms.</a:t>
            </a:r>
          </a:p>
          <a:p>
            <a:r>
              <a:rPr lang="en-US" sz="3600" dirty="0" smtClean="0"/>
              <a:t>Exploiting medium and high resolution satellite data to get good resolution for better prediction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Implement NDWI for monitoring farmers with </a:t>
            </a:r>
            <a:r>
              <a:rPr lang="en-US" sz="3600" dirty="0" err="1" smtClean="0"/>
              <a:t>Pacta</a:t>
            </a:r>
            <a:endParaRPr lang="en-US" sz="3600" dirty="0" smtClean="0"/>
          </a:p>
          <a:p>
            <a:r>
              <a:rPr lang="en-US" sz="3600" dirty="0" smtClean="0"/>
              <a:t>Monitoring farmers with </a:t>
            </a:r>
            <a:r>
              <a:rPr lang="en-US" sz="3600" dirty="0" err="1" smtClean="0"/>
              <a:t>Pacta</a:t>
            </a:r>
            <a:r>
              <a:rPr lang="en-US" sz="3600" dirty="0" smtClean="0"/>
              <a:t> before and after the </a:t>
            </a:r>
            <a:r>
              <a:rPr lang="en-US" sz="3600" smtClean="0"/>
              <a:t>implementation of technology</a:t>
            </a:r>
            <a:endParaRPr lang="en-US" sz="360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2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27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Monitoring points </a:t>
            </a:r>
            <a:r>
              <a:rPr lang="en-US" dirty="0"/>
              <a:t>in the Dominican Republic for the IDB - update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0" y="3609972"/>
            <a:ext cx="5654468" cy="2380019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Project Personnel : </a:t>
            </a:r>
          </a:p>
          <a:p>
            <a:endParaRPr lang="en-US" dirty="0"/>
          </a:p>
          <a:p>
            <a:r>
              <a:rPr lang="en-US" dirty="0" smtClean="0"/>
              <a:t>Michael Gomez Selvaraj  &amp; team</a:t>
            </a:r>
          </a:p>
          <a:p>
            <a:endParaRPr lang="en-US" dirty="0" smtClean="0"/>
          </a:p>
          <a:p>
            <a:r>
              <a:rPr lang="en-US" dirty="0" smtClean="0"/>
              <a:t>Crops </a:t>
            </a:r>
            <a:r>
              <a:rPr lang="en-US" dirty="0"/>
              <a:t>for Nutrition and </a:t>
            </a:r>
            <a:r>
              <a:rPr lang="en-US" dirty="0" smtClean="0"/>
              <a:t>Health </a:t>
            </a:r>
          </a:p>
          <a:p>
            <a:r>
              <a:rPr lang="en-US" dirty="0" smtClean="0"/>
              <a:t>Phenomics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07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Correction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98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Corrected </a:t>
            </a:r>
            <a:r>
              <a:rPr lang="en-US" dirty="0"/>
              <a:t>IDB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132" y="1171742"/>
            <a:ext cx="11874137" cy="1340387"/>
          </a:xfrm>
        </p:spPr>
        <p:txBody>
          <a:bodyPr numCol="2">
            <a:normAutofit/>
          </a:bodyPr>
          <a:lstStyle/>
          <a:p>
            <a:r>
              <a:rPr lang="en-US" dirty="0"/>
              <a:t>633 original data</a:t>
            </a:r>
          </a:p>
          <a:p>
            <a:r>
              <a:rPr lang="en-US" dirty="0"/>
              <a:t>4 data without coordinates</a:t>
            </a:r>
          </a:p>
          <a:p>
            <a:endParaRPr lang="en-US" dirty="0"/>
          </a:p>
          <a:p>
            <a:r>
              <a:rPr lang="en-US" dirty="0"/>
              <a:t>105 data </a:t>
            </a:r>
            <a:r>
              <a:rPr lang="en-US" dirty="0" smtClean="0"/>
              <a:t>with the same </a:t>
            </a:r>
            <a:r>
              <a:rPr lang="en-US" dirty="0"/>
              <a:t>spatial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/>
              <a:t>73 data in rest field for </a:t>
            </a:r>
            <a:r>
              <a:rPr lang="en-US" dirty="0" smtClean="0"/>
              <a:t>2011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188921"/>
              </p:ext>
            </p:extLst>
          </p:nvPr>
        </p:nvGraphicFramePr>
        <p:xfrm>
          <a:off x="838200" y="2498772"/>
          <a:ext cx="2889622" cy="3756660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689091">
                  <a:extLst>
                    <a:ext uri="{9D8B030D-6E8A-4147-A177-3AD203B41FA5}">
                      <a16:colId xmlns:a16="http://schemas.microsoft.com/office/drawing/2014/main" val="2240005997"/>
                    </a:ext>
                  </a:extLst>
                </a:gridCol>
                <a:gridCol w="467741">
                  <a:extLst>
                    <a:ext uri="{9D8B030D-6E8A-4147-A177-3AD203B41FA5}">
                      <a16:colId xmlns:a16="http://schemas.microsoft.com/office/drawing/2014/main" val="2341229658"/>
                    </a:ext>
                  </a:extLst>
                </a:gridCol>
                <a:gridCol w="732790">
                  <a:extLst>
                    <a:ext uri="{9D8B030D-6E8A-4147-A177-3AD203B41FA5}">
                      <a16:colId xmlns:a16="http://schemas.microsoft.com/office/drawing/2014/main" val="129968318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Crops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Count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Percent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15511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Pasto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143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32.87356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1634532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Rest</a:t>
                      </a:r>
                      <a:r>
                        <a:rPr lang="en-US" sz="1400" u="none" strike="noStrike" baseline="0" dirty="0" smtClean="0">
                          <a:effectLst/>
                          <a:latin typeface="+mn-lt"/>
                        </a:rPr>
                        <a:t> field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73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16.78161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159149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Platano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42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9.655172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332314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Yuca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5.747126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449656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Maiz</a:t>
                      </a:r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Grano</a:t>
                      </a:r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/</a:t>
                      </a:r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Mazorca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3.218391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923830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Habichuela</a:t>
                      </a:r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Roja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2.758621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683758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Habichuela</a:t>
                      </a:r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Negra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2.528736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325312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Aguacate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2.528736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913732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Limon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2.298851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955189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Cafe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2.298851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0628301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Guineo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1.83908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604026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Guandul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1.83908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950458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Batata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1.83908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216028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Tabaco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1.37931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919336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Mango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1.37931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5415428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  <a:latin typeface="+mn-lt"/>
                        </a:rPr>
                        <a:t>Cebolla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  <a:latin typeface="+mn-lt"/>
                        </a:rPr>
                        <a:t>1.149425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5652633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21580" y="2211862"/>
            <a:ext cx="2722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3B3838"/>
                </a:solidFill>
              </a:rPr>
              <a:t>Table 1. Number </a:t>
            </a:r>
            <a:r>
              <a:rPr lang="en-US" sz="1400" dirty="0">
                <a:solidFill>
                  <a:srgbClr val="3B3838"/>
                </a:solidFill>
              </a:rPr>
              <a:t>of points per crop</a:t>
            </a:r>
            <a:endParaRPr lang="en-US" sz="1400" dirty="0" smtClean="0">
              <a:solidFill>
                <a:srgbClr val="3B3838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699933"/>
              </p:ext>
            </p:extLst>
          </p:nvPr>
        </p:nvGraphicFramePr>
        <p:xfrm>
          <a:off x="4453889" y="3472634"/>
          <a:ext cx="2547864" cy="1325880"/>
        </p:xfrm>
        <a:graphic>
          <a:graphicData uri="http://schemas.openxmlformats.org/drawingml/2006/table">
            <a:tbl>
              <a:tblPr/>
              <a:tblGrid>
                <a:gridCol w="1137014">
                  <a:extLst>
                    <a:ext uri="{9D8B030D-6E8A-4147-A177-3AD203B41FA5}">
                      <a16:colId xmlns:a16="http://schemas.microsoft.com/office/drawing/2014/main" val="1608947405"/>
                    </a:ext>
                  </a:extLst>
                </a:gridCol>
                <a:gridCol w="548213">
                  <a:extLst>
                    <a:ext uri="{9D8B030D-6E8A-4147-A177-3AD203B41FA5}">
                      <a16:colId xmlns:a16="http://schemas.microsoft.com/office/drawing/2014/main" val="2970951980"/>
                    </a:ext>
                  </a:extLst>
                </a:gridCol>
                <a:gridCol w="862637">
                  <a:extLst>
                    <a:ext uri="{9D8B030D-6E8A-4147-A177-3AD203B41FA5}">
                      <a16:colId xmlns:a16="http://schemas.microsoft.com/office/drawing/2014/main" val="31891814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Point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type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Count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Percent*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16711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Move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48.88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09342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Checking 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area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28.04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98547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Over road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22.52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10693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Move and road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67491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16.78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06881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198203" y="3164857"/>
            <a:ext cx="3098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3B3838"/>
                </a:solidFill>
              </a:rPr>
              <a:t>Table 2. Number </a:t>
            </a:r>
            <a:r>
              <a:rPr lang="en-US" sz="1400" dirty="0">
                <a:solidFill>
                  <a:srgbClr val="3B3838"/>
                </a:solidFill>
              </a:rPr>
              <a:t>of points </a:t>
            </a:r>
            <a:r>
              <a:rPr lang="en-US" sz="1400" dirty="0" smtClean="0">
                <a:solidFill>
                  <a:srgbClr val="3B3838"/>
                </a:solidFill>
              </a:rPr>
              <a:t>for correcting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36907" y="4798514"/>
            <a:ext cx="1981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B3838"/>
                </a:solidFill>
              </a:rPr>
              <a:t>* total data is 435 points</a:t>
            </a:r>
            <a:endParaRPr lang="en-US" sz="1400" dirty="0" smtClean="0">
              <a:solidFill>
                <a:srgbClr val="3B3838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327894"/>
              </p:ext>
            </p:extLst>
          </p:nvPr>
        </p:nvGraphicFramePr>
        <p:xfrm>
          <a:off x="8162289" y="3472634"/>
          <a:ext cx="2443354" cy="110490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57110">
                  <a:extLst>
                    <a:ext uri="{9D8B030D-6E8A-4147-A177-3AD203B41FA5}">
                      <a16:colId xmlns:a16="http://schemas.microsoft.com/office/drawing/2014/main" val="3704297733"/>
                    </a:ext>
                  </a:extLst>
                </a:gridCol>
                <a:gridCol w="489839">
                  <a:extLst>
                    <a:ext uri="{9D8B030D-6E8A-4147-A177-3AD203B41FA5}">
                      <a16:colId xmlns:a16="http://schemas.microsoft.com/office/drawing/2014/main" val="1452550876"/>
                    </a:ext>
                  </a:extLst>
                </a:gridCol>
                <a:gridCol w="696405">
                  <a:extLst>
                    <a:ext uri="{9D8B030D-6E8A-4147-A177-3AD203B41FA5}">
                      <a16:colId xmlns:a16="http://schemas.microsoft.com/office/drawing/2014/main" val="316429298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Point </a:t>
                      </a:r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Count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Percent*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45652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22.99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726456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Moved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63.9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1096478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Influence area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22.75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832839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not enough area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solidFill>
                            <a:srgbClr val="000000"/>
                          </a:solidFill>
                          <a:effectLst/>
                        </a:rPr>
                        <a:t>58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10.34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6472394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766612" y="3136365"/>
            <a:ext cx="30592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3B3838"/>
                </a:solidFill>
              </a:rPr>
              <a:t>Table 3. Number </a:t>
            </a:r>
            <a:r>
              <a:rPr lang="en-US" sz="1400" dirty="0">
                <a:solidFill>
                  <a:srgbClr val="3B3838"/>
                </a:solidFill>
              </a:rPr>
              <a:t>of points </a:t>
            </a:r>
            <a:r>
              <a:rPr lang="en-US" sz="1400" dirty="0" smtClean="0">
                <a:solidFill>
                  <a:srgbClr val="3B3838"/>
                </a:solidFill>
              </a:rPr>
              <a:t>for corrected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05316" y="4577534"/>
            <a:ext cx="1981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B3838"/>
                </a:solidFill>
              </a:rPr>
              <a:t>* total data is 435 points</a:t>
            </a:r>
            <a:endParaRPr lang="en-US" sz="1400" dirty="0" smtClean="0">
              <a:solidFill>
                <a:srgbClr val="3B3838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92015" y="5497768"/>
            <a:ext cx="57389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With these corrections, in total are </a:t>
            </a:r>
            <a:r>
              <a:rPr lang="en-US" dirty="0" smtClean="0">
                <a:solidFill>
                  <a:srgbClr val="000000"/>
                </a:solidFill>
              </a:rPr>
              <a:t>377 </a:t>
            </a:r>
            <a:r>
              <a:rPr lang="en-US" dirty="0">
                <a:solidFill>
                  <a:srgbClr val="000000"/>
                </a:solidFill>
              </a:rPr>
              <a:t>points for the study</a:t>
            </a:r>
          </a:p>
        </p:txBody>
      </p:sp>
    </p:spTree>
    <p:extLst>
      <p:ext uri="{BB962C8B-B14F-4D97-AF65-F5344CB8AC3E}">
        <p14:creationId xmlns:p14="http://schemas.microsoft.com/office/powerpoint/2010/main" val="65995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IDB data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26423" y="1172935"/>
            <a:ext cx="4779373" cy="3268436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5207998" y="1172935"/>
            <a:ext cx="5943600" cy="25298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7047" y="4333683"/>
            <a:ext cx="10918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B3838"/>
                </a:solidFill>
              </a:rPr>
              <a:t>points</a:t>
            </a:r>
            <a:endParaRPr lang="en-US" sz="2400" dirty="0" smtClean="0">
              <a:solidFill>
                <a:srgbClr val="3B3838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36133" y="3627936"/>
            <a:ext cx="14873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3B3838"/>
                </a:solidFill>
              </a:rPr>
              <a:t>polygons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6034267"/>
              </p:ext>
            </p:extLst>
          </p:nvPr>
        </p:nvGraphicFramePr>
        <p:xfrm>
          <a:off x="4013835" y="5105913"/>
          <a:ext cx="2565273" cy="88049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861250">
                  <a:extLst>
                    <a:ext uri="{9D8B030D-6E8A-4147-A177-3AD203B41FA5}">
                      <a16:colId xmlns:a16="http://schemas.microsoft.com/office/drawing/2014/main" val="4109215484"/>
                    </a:ext>
                  </a:extLst>
                </a:gridCol>
                <a:gridCol w="701866">
                  <a:extLst>
                    <a:ext uri="{9D8B030D-6E8A-4147-A177-3AD203B41FA5}">
                      <a16:colId xmlns:a16="http://schemas.microsoft.com/office/drawing/2014/main" val="3541280528"/>
                    </a:ext>
                  </a:extLst>
                </a:gridCol>
                <a:gridCol w="1002157">
                  <a:extLst>
                    <a:ext uri="{9D8B030D-6E8A-4147-A177-3AD203B41FA5}">
                      <a16:colId xmlns:a16="http://schemas.microsoft.com/office/drawing/2014/main" val="297838478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PATCA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solidFill>
                            <a:schemeClr val="tx1"/>
                          </a:solidFill>
                          <a:effectLst/>
                        </a:rPr>
                        <a:t>Percent*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76114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248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65.78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16846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129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34.21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9310839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4013835" y="4801674"/>
            <a:ext cx="2440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3B3838"/>
                </a:solidFill>
              </a:rPr>
              <a:t>Table 3. Number of points </a:t>
            </a:r>
            <a:r>
              <a:rPr lang="en-US" sz="1200" dirty="0" smtClean="0">
                <a:solidFill>
                  <a:srgbClr val="3B3838"/>
                </a:solidFill>
              </a:rPr>
              <a:t>for PATCA</a:t>
            </a:r>
            <a:endParaRPr lang="en-US" sz="1200" dirty="0">
              <a:solidFill>
                <a:srgbClr val="3B3838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993762" y="5986404"/>
            <a:ext cx="24904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B3838"/>
                </a:solidFill>
              </a:rPr>
              <a:t>* total data is </a:t>
            </a:r>
            <a:r>
              <a:rPr lang="en-US" dirty="0" smtClean="0">
                <a:solidFill>
                  <a:srgbClr val="3B3838"/>
                </a:solidFill>
              </a:rPr>
              <a:t>377 </a:t>
            </a:r>
            <a:r>
              <a:rPr lang="en-US" dirty="0">
                <a:solidFill>
                  <a:srgbClr val="3B3838"/>
                </a:solidFill>
              </a:rPr>
              <a:t>points</a:t>
            </a:r>
          </a:p>
        </p:txBody>
      </p:sp>
    </p:spTree>
    <p:extLst>
      <p:ext uri="{BB962C8B-B14F-4D97-AF65-F5344CB8AC3E}">
        <p14:creationId xmlns:p14="http://schemas.microsoft.com/office/powerpoint/2010/main" val="238432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Methodology Search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0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" y="97336"/>
            <a:ext cx="12031980" cy="10534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Trends </a:t>
            </a:r>
            <a:r>
              <a:rPr lang="en-US" dirty="0"/>
              <a:t>and </a:t>
            </a:r>
            <a:r>
              <a:rPr lang="en-US" dirty="0" smtClean="0"/>
              <a:t>Change-Point Detection </a:t>
            </a:r>
            <a:r>
              <a:rPr lang="en-US" dirty="0"/>
              <a:t>Methods for Remote Sensing Data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4564380" y="1028957"/>
            <a:ext cx="1516380" cy="6553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Flowchart: Alternate Process 4"/>
          <p:cNvSpPr/>
          <p:nvPr/>
        </p:nvSpPr>
        <p:spPr>
          <a:xfrm>
            <a:off x="1866900" y="2554938"/>
            <a:ext cx="1516380" cy="65532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Trends Detection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Flowchart: Alternate Process 5"/>
          <p:cNvSpPr/>
          <p:nvPr/>
        </p:nvSpPr>
        <p:spPr>
          <a:xfrm>
            <a:off x="7094741" y="2554938"/>
            <a:ext cx="1516380" cy="65532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Change point detection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1866900" y="365996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Mann-Kendall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Flowchart: Alternate Process 8"/>
          <p:cNvSpPr/>
          <p:nvPr/>
        </p:nvSpPr>
        <p:spPr>
          <a:xfrm>
            <a:off x="1866900" y="394635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Cox-Stuart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866900" y="4232740"/>
            <a:ext cx="1516380" cy="43053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Modified Mann-Kendall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Flowchart: Alternate Process 26"/>
          <p:cNvSpPr/>
          <p:nvPr/>
        </p:nvSpPr>
        <p:spPr>
          <a:xfrm>
            <a:off x="1866900" y="471152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LandTrendr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5270285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Non-parametric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7094741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parametric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8903958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Regression-based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256666" y="4962888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CCDC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5256666" y="525161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E.divisive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7081122" y="4962887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Buishand</a:t>
            </a:r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range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Flowchart: Alternate Process 34"/>
          <p:cNvSpPr/>
          <p:nvPr/>
        </p:nvSpPr>
        <p:spPr>
          <a:xfrm>
            <a:off x="7081122" y="5250090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Buishand</a:t>
            </a:r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Flowchart: Alternate Process 35"/>
          <p:cNvSpPr/>
          <p:nvPr/>
        </p:nvSpPr>
        <p:spPr>
          <a:xfrm>
            <a:off x="7081122" y="553729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Snh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Flowchart: Alternate Process 36"/>
          <p:cNvSpPr/>
          <p:nvPr/>
        </p:nvSpPr>
        <p:spPr>
          <a:xfrm>
            <a:off x="7081122" y="582449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Meanvar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Flowchart: Alternate Process 37"/>
          <p:cNvSpPr/>
          <p:nvPr/>
        </p:nvSpPr>
        <p:spPr>
          <a:xfrm>
            <a:off x="8890339" y="4962887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Struccchange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Flowchart: Alternate Process 38"/>
          <p:cNvSpPr/>
          <p:nvPr/>
        </p:nvSpPr>
        <p:spPr>
          <a:xfrm>
            <a:off x="8890339" y="5251611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BFAST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1" name="Elbow Connector 40"/>
          <p:cNvCxnSpPr>
            <a:stCxn id="4" idx="3"/>
            <a:endCxn id="6" idx="0"/>
          </p:cNvCxnSpPr>
          <p:nvPr/>
        </p:nvCxnSpPr>
        <p:spPr>
          <a:xfrm>
            <a:off x="6080760" y="1356617"/>
            <a:ext cx="1772171" cy="119832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4" idx="1"/>
            <a:endCxn id="5" idx="0"/>
          </p:cNvCxnSpPr>
          <p:nvPr/>
        </p:nvCxnSpPr>
        <p:spPr>
          <a:xfrm rot="10800000" flipV="1">
            <a:off x="2625090" y="1356616"/>
            <a:ext cx="1939290" cy="119832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8" idx="2"/>
          </p:cNvCxnSpPr>
          <p:nvPr/>
        </p:nvCxnSpPr>
        <p:spPr>
          <a:xfrm>
            <a:off x="6028475" y="4512150"/>
            <a:ext cx="0" cy="449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" idx="2"/>
            <a:endCxn id="7" idx="0"/>
          </p:cNvCxnSpPr>
          <p:nvPr/>
        </p:nvCxnSpPr>
        <p:spPr>
          <a:xfrm>
            <a:off x="2625090" y="3210258"/>
            <a:ext cx="0" cy="449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0" idx="2"/>
          </p:cNvCxnSpPr>
          <p:nvPr/>
        </p:nvCxnSpPr>
        <p:spPr>
          <a:xfrm>
            <a:off x="7852931" y="4512150"/>
            <a:ext cx="0" cy="4497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1" idx="2"/>
          </p:cNvCxnSpPr>
          <p:nvPr/>
        </p:nvCxnSpPr>
        <p:spPr>
          <a:xfrm>
            <a:off x="9662148" y="4512150"/>
            <a:ext cx="0" cy="4497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6" idx="3"/>
            <a:endCxn id="31" idx="0"/>
          </p:cNvCxnSpPr>
          <p:nvPr/>
        </p:nvCxnSpPr>
        <p:spPr>
          <a:xfrm>
            <a:off x="8611121" y="2882598"/>
            <a:ext cx="1051027" cy="97423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1"/>
            <a:endCxn id="28" idx="0"/>
          </p:cNvCxnSpPr>
          <p:nvPr/>
        </p:nvCxnSpPr>
        <p:spPr>
          <a:xfrm rot="10800000" flipV="1">
            <a:off x="6028475" y="2882598"/>
            <a:ext cx="1066266" cy="97423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6" idx="2"/>
            <a:endCxn id="30" idx="0"/>
          </p:cNvCxnSpPr>
          <p:nvPr/>
        </p:nvCxnSpPr>
        <p:spPr>
          <a:xfrm>
            <a:off x="7852931" y="3210258"/>
            <a:ext cx="0" cy="646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46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" y="97336"/>
            <a:ext cx="12031980" cy="10534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Trends </a:t>
            </a:r>
            <a:r>
              <a:rPr lang="en-US" dirty="0"/>
              <a:t>and </a:t>
            </a:r>
            <a:r>
              <a:rPr lang="en-US" dirty="0" smtClean="0"/>
              <a:t>Change-Point Detection </a:t>
            </a:r>
            <a:r>
              <a:rPr lang="en-US" dirty="0"/>
              <a:t>Methods for Remote Sensing Data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4564380" y="1028957"/>
            <a:ext cx="1516380" cy="655320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Methods</a:t>
            </a:r>
            <a:endParaRPr lang="en-US" sz="1600" b="1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Flowchart: Alternate Process 4"/>
          <p:cNvSpPr/>
          <p:nvPr/>
        </p:nvSpPr>
        <p:spPr>
          <a:xfrm>
            <a:off x="1866900" y="2554938"/>
            <a:ext cx="1516380" cy="65532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Trends Detection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Flowchart: Alternate Process 5"/>
          <p:cNvSpPr/>
          <p:nvPr/>
        </p:nvSpPr>
        <p:spPr>
          <a:xfrm>
            <a:off x="7094741" y="2554938"/>
            <a:ext cx="1516380" cy="65532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Change point detection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1866900" y="365996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Mann-Kendall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Flowchart: Alternate Process 8"/>
          <p:cNvSpPr/>
          <p:nvPr/>
        </p:nvSpPr>
        <p:spPr>
          <a:xfrm>
            <a:off x="1866900" y="394635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Cox-Stuart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866900" y="4232740"/>
            <a:ext cx="1516380" cy="43053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Modified Mann-Kendall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Flowchart: Alternate Process 26"/>
          <p:cNvSpPr/>
          <p:nvPr/>
        </p:nvSpPr>
        <p:spPr>
          <a:xfrm>
            <a:off x="1866900" y="471152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LandTrendr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Flowchart: Alternate Process 27"/>
          <p:cNvSpPr/>
          <p:nvPr/>
        </p:nvSpPr>
        <p:spPr>
          <a:xfrm>
            <a:off x="5270285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Non-parametric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Flowchart: Alternate Process 29"/>
          <p:cNvSpPr/>
          <p:nvPr/>
        </p:nvSpPr>
        <p:spPr>
          <a:xfrm>
            <a:off x="7094741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parametric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Flowchart: Alternate Process 30"/>
          <p:cNvSpPr/>
          <p:nvPr/>
        </p:nvSpPr>
        <p:spPr>
          <a:xfrm>
            <a:off x="8903958" y="3856830"/>
            <a:ext cx="1516380" cy="655320"/>
          </a:xfrm>
          <a:prstGeom prst="flowChartAlternateProcess">
            <a:avLst/>
          </a:prstGeom>
          <a:solidFill>
            <a:schemeClr val="bg2">
              <a:lumMod val="7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Regression-based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Flowchart: Alternate Process 31"/>
          <p:cNvSpPr/>
          <p:nvPr/>
        </p:nvSpPr>
        <p:spPr>
          <a:xfrm>
            <a:off x="5256666" y="4962888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CCDC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Flowchart: Alternate Process 32"/>
          <p:cNvSpPr/>
          <p:nvPr/>
        </p:nvSpPr>
        <p:spPr>
          <a:xfrm>
            <a:off x="5256666" y="525161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E.divisive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Flowchart: Alternate Process 33"/>
          <p:cNvSpPr/>
          <p:nvPr/>
        </p:nvSpPr>
        <p:spPr>
          <a:xfrm>
            <a:off x="7081122" y="4962887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Buishand</a:t>
            </a:r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range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Flowchart: Alternate Process 34"/>
          <p:cNvSpPr/>
          <p:nvPr/>
        </p:nvSpPr>
        <p:spPr>
          <a:xfrm>
            <a:off x="7081122" y="5250090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Buishand</a:t>
            </a:r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U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Flowchart: Alternate Process 35"/>
          <p:cNvSpPr/>
          <p:nvPr/>
        </p:nvSpPr>
        <p:spPr>
          <a:xfrm>
            <a:off x="7081122" y="5537293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Snh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Flowchart: Alternate Process 36"/>
          <p:cNvSpPr/>
          <p:nvPr/>
        </p:nvSpPr>
        <p:spPr>
          <a:xfrm>
            <a:off x="7081122" y="5824496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Meanvar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Flowchart: Alternate Process 37"/>
          <p:cNvSpPr/>
          <p:nvPr/>
        </p:nvSpPr>
        <p:spPr>
          <a:xfrm>
            <a:off x="8890339" y="4962887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Struccchange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Flowchart: Alternate Process 38"/>
          <p:cNvSpPr/>
          <p:nvPr/>
        </p:nvSpPr>
        <p:spPr>
          <a:xfrm>
            <a:off x="8890339" y="5251611"/>
            <a:ext cx="1516380" cy="238137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BFAST</a:t>
            </a:r>
            <a:endParaRPr lang="en-US" sz="1600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1" name="Elbow Connector 40"/>
          <p:cNvCxnSpPr>
            <a:stCxn id="4" idx="3"/>
            <a:endCxn id="6" idx="0"/>
          </p:cNvCxnSpPr>
          <p:nvPr/>
        </p:nvCxnSpPr>
        <p:spPr>
          <a:xfrm>
            <a:off x="6080760" y="1356617"/>
            <a:ext cx="1772171" cy="119832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4" idx="1"/>
            <a:endCxn id="5" idx="0"/>
          </p:cNvCxnSpPr>
          <p:nvPr/>
        </p:nvCxnSpPr>
        <p:spPr>
          <a:xfrm rot="10800000" flipV="1">
            <a:off x="2625090" y="1356616"/>
            <a:ext cx="1939290" cy="119832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8" idx="2"/>
          </p:cNvCxnSpPr>
          <p:nvPr/>
        </p:nvCxnSpPr>
        <p:spPr>
          <a:xfrm>
            <a:off x="6028475" y="4512150"/>
            <a:ext cx="0" cy="449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" idx="2"/>
            <a:endCxn id="7" idx="0"/>
          </p:cNvCxnSpPr>
          <p:nvPr/>
        </p:nvCxnSpPr>
        <p:spPr>
          <a:xfrm>
            <a:off x="2625090" y="3210258"/>
            <a:ext cx="0" cy="4497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0" idx="2"/>
          </p:cNvCxnSpPr>
          <p:nvPr/>
        </p:nvCxnSpPr>
        <p:spPr>
          <a:xfrm>
            <a:off x="7852931" y="4512150"/>
            <a:ext cx="0" cy="4497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31" idx="2"/>
          </p:cNvCxnSpPr>
          <p:nvPr/>
        </p:nvCxnSpPr>
        <p:spPr>
          <a:xfrm>
            <a:off x="9662148" y="4512150"/>
            <a:ext cx="0" cy="4497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6" idx="3"/>
            <a:endCxn id="31" idx="0"/>
          </p:cNvCxnSpPr>
          <p:nvPr/>
        </p:nvCxnSpPr>
        <p:spPr>
          <a:xfrm>
            <a:off x="8611121" y="2882598"/>
            <a:ext cx="1051027" cy="97423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1"/>
            <a:endCxn id="28" idx="0"/>
          </p:cNvCxnSpPr>
          <p:nvPr/>
        </p:nvCxnSpPr>
        <p:spPr>
          <a:xfrm rot="10800000" flipV="1">
            <a:off x="6028475" y="2882598"/>
            <a:ext cx="1066266" cy="97423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6" idx="2"/>
            <a:endCxn id="30" idx="0"/>
          </p:cNvCxnSpPr>
          <p:nvPr/>
        </p:nvCxnSpPr>
        <p:spPr>
          <a:xfrm>
            <a:off x="7852931" y="3210258"/>
            <a:ext cx="0" cy="6465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1634490" y="3554245"/>
            <a:ext cx="1981200" cy="449580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013931" y="4857165"/>
            <a:ext cx="1981200" cy="449580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73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" y="97336"/>
            <a:ext cx="11926388" cy="512137"/>
          </a:xfrm>
        </p:spPr>
        <p:txBody>
          <a:bodyPr>
            <a:normAutofit fontScale="90000"/>
          </a:bodyPr>
          <a:lstStyle/>
          <a:p>
            <a:r>
              <a:rPr lang="en-US" dirty="0"/>
              <a:t>Trend and </a:t>
            </a:r>
            <a:r>
              <a:rPr lang="en-US" dirty="0" smtClean="0"/>
              <a:t>Change-Point Detection </a:t>
            </a:r>
            <a:r>
              <a:rPr lang="en-US" dirty="0"/>
              <a:t>Methods for Remote Sensing Data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848" r="1934" b="4447"/>
          <a:stretch/>
        </p:blipFill>
        <p:spPr>
          <a:xfrm>
            <a:off x="228600" y="1271460"/>
            <a:ext cx="5158740" cy="22870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147"/>
          <a:stretch/>
        </p:blipFill>
        <p:spPr>
          <a:xfrm>
            <a:off x="228600" y="3558539"/>
            <a:ext cx="5254969" cy="11039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789" r="1812" b="4286"/>
          <a:stretch/>
        </p:blipFill>
        <p:spPr>
          <a:xfrm>
            <a:off x="228600" y="4711104"/>
            <a:ext cx="5158740" cy="1097136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278714" y="699622"/>
            <a:ext cx="11769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</a:rPr>
              <a:t>Trends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445074" y="698204"/>
            <a:ext cx="37272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</a:rPr>
              <a:t>Change point detection</a:t>
            </a:r>
            <a:endParaRPr lang="en-US" sz="2800" b="1" dirty="0">
              <a:solidFill>
                <a:srgbClr val="C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t="4367"/>
          <a:stretch/>
        </p:blipFill>
        <p:spPr>
          <a:xfrm>
            <a:off x="6179820" y="1271460"/>
            <a:ext cx="5562600" cy="18592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3633" y="3180776"/>
            <a:ext cx="4480560" cy="1609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3633" y="4839820"/>
            <a:ext cx="4480560" cy="159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35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liance Theme">
  <a:themeElements>
    <a:clrScheme name="Custom 2">
      <a:dk1>
        <a:srgbClr val="3B3838"/>
      </a:dk1>
      <a:lt1>
        <a:sysClr val="window" lastClr="FFFFFF"/>
      </a:lt1>
      <a:dk2>
        <a:srgbClr val="003366"/>
      </a:dk2>
      <a:lt2>
        <a:srgbClr val="E7E6E6"/>
      </a:lt2>
      <a:accent1>
        <a:srgbClr val="006EB6"/>
      </a:accent1>
      <a:accent2>
        <a:srgbClr val="98CA45"/>
      </a:accent2>
      <a:accent3>
        <a:srgbClr val="358540"/>
      </a:accent3>
      <a:accent4>
        <a:srgbClr val="F7D93D"/>
      </a:accent4>
      <a:accent5>
        <a:srgbClr val="F78B33"/>
      </a:accent5>
      <a:accent6>
        <a:srgbClr val="8F3F98"/>
      </a:accent6>
      <a:hlink>
        <a:srgbClr val="BB3A25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400" dirty="0" err="1" smtClean="0">
            <a:solidFill>
              <a:srgbClr val="3B3838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lliance_PPT_template_16x9.pptx" id="{CF439313-508C-483C-A67D-E3C2BDC870E8}" vid="{F78128C2-8578-4696-B7D2-045D8FE6FF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Alliance_PPT_template_16x9</Template>
  <TotalTime>4155</TotalTime>
  <Words>871</Words>
  <Application>Microsoft Office PowerPoint</Application>
  <PresentationFormat>Widescreen</PresentationFormat>
  <Paragraphs>335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Times New Roman</vt:lpstr>
      <vt:lpstr>Wingdings</vt:lpstr>
      <vt:lpstr>Alliance Theme</vt:lpstr>
      <vt:lpstr>Monitoring points in the Dominican Republic for the IDB - update</vt:lpstr>
      <vt:lpstr>Work plan schedules\Timeline</vt:lpstr>
      <vt:lpstr>Data Correction</vt:lpstr>
      <vt:lpstr>Corrected IDB data</vt:lpstr>
      <vt:lpstr>Corrected IDB data</vt:lpstr>
      <vt:lpstr>Methodology Search  </vt:lpstr>
      <vt:lpstr>Trends and Change-Point Detection Methods for Remote Sensing Data</vt:lpstr>
      <vt:lpstr>Trends and Change-Point Detection Methods for Remote Sensing Data</vt:lpstr>
      <vt:lpstr>Trend and Change-Point Detection Methods for Remote Sensing Data</vt:lpstr>
      <vt:lpstr>Image Collection, Corrections and Methodology</vt:lpstr>
      <vt:lpstr>      Frequency of Satellite Images used in this study</vt:lpstr>
      <vt:lpstr>Images corrections</vt:lpstr>
      <vt:lpstr>The Power of Vegetation Index</vt:lpstr>
      <vt:lpstr>Methodology</vt:lpstr>
      <vt:lpstr>Graph trends 2011 – 2019 with pacta</vt:lpstr>
      <vt:lpstr>Trends for Patca = 1</vt:lpstr>
      <vt:lpstr>Graph trends 2011 – 2019 without pacta</vt:lpstr>
      <vt:lpstr>Trends for Patca = 0</vt:lpstr>
      <vt:lpstr>Results of Developed Models</vt:lpstr>
      <vt:lpstr> Accuracy Matrix of 2014</vt:lpstr>
      <vt:lpstr>Patca vs no Pacta</vt:lpstr>
      <vt:lpstr>Patca vs No Patca</vt:lpstr>
      <vt:lpstr>Products from this Projects : </vt:lpstr>
      <vt:lpstr>PowerPoint Presentation</vt:lpstr>
      <vt:lpstr>Future research to focus : </vt:lpstr>
      <vt:lpstr>Thank you</vt:lpstr>
      <vt:lpstr>Monitoring points in the Dominican Republic for the IDB - update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Montenegro, Frank David (Alliance Bioversity-CIAT)</dc:creator>
  <cp:lastModifiedBy>Montenegro, Frank David (Alliance Bioversity-CIAT)</cp:lastModifiedBy>
  <cp:revision>215</cp:revision>
  <dcterms:created xsi:type="dcterms:W3CDTF">2020-07-14T16:19:57Z</dcterms:created>
  <dcterms:modified xsi:type="dcterms:W3CDTF">2020-12-16T17:21:07Z</dcterms:modified>
</cp:coreProperties>
</file>